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0"/>
  </p:notesMasterIdLst>
  <p:handoutMasterIdLst>
    <p:handoutMasterId r:id="rId21"/>
  </p:handoutMasterIdLst>
  <p:sldIdLst>
    <p:sldId id="1487" r:id="rId5"/>
    <p:sldId id="1488" r:id="rId6"/>
    <p:sldId id="1547" r:id="rId7"/>
    <p:sldId id="1552" r:id="rId8"/>
    <p:sldId id="1551" r:id="rId9"/>
    <p:sldId id="1555" r:id="rId10"/>
    <p:sldId id="1556" r:id="rId11"/>
    <p:sldId id="1557" r:id="rId12"/>
    <p:sldId id="1558" r:id="rId13"/>
    <p:sldId id="1559" r:id="rId14"/>
    <p:sldId id="1548" r:id="rId15"/>
    <p:sldId id="1560" r:id="rId16"/>
    <p:sldId id="1549" r:id="rId17"/>
    <p:sldId id="1522" r:id="rId18"/>
    <p:sldId id="1523" r:id="rId19"/>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47"/>
            <p14:sldId id="1552"/>
            <p14:sldId id="1551"/>
            <p14:sldId id="1555"/>
            <p14:sldId id="1556"/>
            <p14:sldId id="1557"/>
            <p14:sldId id="1558"/>
            <p14:sldId id="1559"/>
            <p14:sldId id="1548"/>
          </p14:sldIdLst>
        </p14:section>
        <p14:section name="Closing" id="{D4E3B1CF-DD2E-4D6E-961F-E6ECD190E64E}">
          <p14:sldIdLst>
            <p14:sldId id="1560"/>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8272"/>
    <a:srgbClr val="EEEEEE"/>
    <a:srgbClr val="F2F2F2"/>
    <a:srgbClr val="A8A8A8"/>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8525" autoAdjust="0"/>
  </p:normalViewPr>
  <p:slideViewPr>
    <p:cSldViewPr>
      <p:cViewPr varScale="1">
        <p:scale>
          <a:sx n="67" d="100"/>
          <a:sy n="67" d="100"/>
        </p:scale>
        <p:origin x="88" y="56"/>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Single_responsibility_principle"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facebook.github.io/react/doc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The key feature of React is composition of components. Components written by different people should work well together. </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Add functionality to a component without causing rippling changes throughout the codebase.</a:t>
            </a:r>
          </a:p>
          <a:p>
            <a:r>
              <a:rPr lang="en-US" sz="900" b="0" i="0" kern="1200" dirty="0">
                <a:solidFill>
                  <a:schemeClr val="tx1"/>
                </a:solidFill>
                <a:effectLst/>
                <a:latin typeface="Segoe UI Light" pitchFamily="34" charset="0"/>
                <a:ea typeface="+mn-ea"/>
                <a:cs typeface="+mn-cs"/>
              </a:rPr>
              <a:t>For example, it should be possible to introduce some local state into a component without changing any of the components using it. Similarly, it should be possible to add some initialization and teardown code to any component when necessary.</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There is nothing "bad" about using state or lifecycle hooks in components. Like any powerful features, they should be used in moderation.</a:t>
            </a:r>
          </a:p>
          <a:p>
            <a:endParaRPr lang="en-US" dirty="0"/>
          </a:p>
          <a:p>
            <a:r>
              <a:rPr lang="en-US" sz="900" b="0" i="0" kern="1200" dirty="0">
                <a:solidFill>
                  <a:schemeClr val="tx1"/>
                </a:solidFill>
                <a:effectLst/>
                <a:latin typeface="Segoe UI Light" pitchFamily="34" charset="0"/>
                <a:ea typeface="+mn-ea"/>
                <a:cs typeface="+mn-cs"/>
              </a:rPr>
              <a:t> In React, components describe any </a:t>
            </a:r>
            <a:r>
              <a:rPr lang="en-US" sz="900" b="0" i="0" kern="1200" dirty="0" err="1">
                <a:solidFill>
                  <a:schemeClr val="tx1"/>
                </a:solidFill>
                <a:effectLst/>
                <a:latin typeface="Segoe UI Light" pitchFamily="34" charset="0"/>
                <a:ea typeface="+mn-ea"/>
                <a:cs typeface="+mn-cs"/>
              </a:rPr>
              <a:t>composable</a:t>
            </a:r>
            <a:r>
              <a:rPr lang="en-US" sz="900" b="0" i="0" kern="1200" dirty="0">
                <a:solidFill>
                  <a:schemeClr val="tx1"/>
                </a:solidFill>
                <a:effectLst/>
                <a:latin typeface="Segoe UI Light" pitchFamily="34" charset="0"/>
                <a:ea typeface="+mn-ea"/>
                <a:cs typeface="+mn-cs"/>
              </a:rPr>
              <a:t> behavior, and this includes rendering, lifecycle, and state. </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62661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5/2/2017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14</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5/2/2017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15</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https://facebook.github.io/react/docs/thinking-in-react.html</a:t>
            </a:r>
          </a:p>
          <a:p>
            <a:endParaRPr lang="en-US" dirty="0"/>
          </a:p>
          <a:p>
            <a:r>
              <a:rPr lang="en-US" sz="900" b="0" i="0" kern="1200" dirty="0">
                <a:solidFill>
                  <a:schemeClr val="tx1"/>
                </a:solidFill>
                <a:effectLst/>
                <a:latin typeface="Segoe UI Light" pitchFamily="34" charset="0"/>
                <a:ea typeface="+mn-ea"/>
                <a:cs typeface="+mn-cs"/>
              </a:rPr>
              <a:t>Imagine that we already have a JSON API and a mock from our designer</a:t>
            </a:r>
            <a:r>
              <a:rPr lang="en-US" sz="900" b="0" i="0" kern="1200" baseline="0" dirty="0">
                <a:solidFill>
                  <a:schemeClr val="tx1"/>
                </a:solidFill>
                <a:effectLst/>
                <a:latin typeface="Segoe UI Light" pitchFamily="34" charset="0"/>
                <a:ea typeface="+mn-ea"/>
                <a:cs typeface="+mn-cs"/>
              </a:rPr>
              <a:t> like the design in the slide above.</a:t>
            </a:r>
            <a:endParaRPr lang="en-US" sz="900" b="0" i="0" kern="1200" dirty="0">
              <a:solidFill>
                <a:schemeClr val="tx1"/>
              </a:solidFill>
              <a:effectLst/>
              <a:latin typeface="Segoe UI Light" pitchFamily="34" charset="0"/>
              <a:ea typeface="+mn-ea"/>
              <a:cs typeface="+mn-cs"/>
            </a:endParaRP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Our JSON API returns some data that looks like the</a:t>
            </a:r>
            <a:r>
              <a:rPr lang="en-US" sz="900" b="0" i="0" kern="1200" baseline="0" dirty="0">
                <a:solidFill>
                  <a:schemeClr val="tx1"/>
                </a:solidFill>
                <a:effectLst/>
                <a:latin typeface="Segoe UI Light" pitchFamily="34" charset="0"/>
                <a:ea typeface="+mn-ea"/>
                <a:cs typeface="+mn-cs"/>
              </a:rPr>
              <a:t> data in the slide above.</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7017554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b="0" i="0" dirty="0">
                <a:solidFill>
                  <a:srgbClr val="484848"/>
                </a:solidFill>
                <a:effectLst/>
                <a:latin typeface="proxima-nova"/>
              </a:rPr>
              <a:t>https://facebook.github.io/react/docs/thinking-in-react.html</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The first thing you'll want to do is to draw boxes around every component (and subcomponent) in the mock and give them all names. If you're working with a designer, they may have already done this, so go talk to them! Their Photoshop layer names may end up being the names of your React components!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But how do you know what should be its own component? Just use the same techniques for deciding if you should create a new function or object. One such technique is the </a:t>
            </a:r>
            <a:r>
              <a:rPr lang="en-US" sz="900" b="0" i="0" u="none" strike="noStrike" kern="1200" dirty="0">
                <a:solidFill>
                  <a:schemeClr val="tx1"/>
                </a:solidFill>
                <a:effectLst/>
                <a:latin typeface="Segoe UI Light" pitchFamily="34" charset="0"/>
                <a:ea typeface="+mn-ea"/>
                <a:cs typeface="+mn-cs"/>
                <a:hlinkClick r:id="rId3"/>
              </a:rPr>
              <a:t>single responsibility principle</a:t>
            </a:r>
            <a:r>
              <a:rPr lang="en-US" sz="900" b="0" i="0" kern="1200" dirty="0">
                <a:solidFill>
                  <a:schemeClr val="tx1"/>
                </a:solidFill>
                <a:effectLst/>
                <a:latin typeface="Segoe UI Light" pitchFamily="34" charset="0"/>
                <a:ea typeface="+mn-ea"/>
                <a:cs typeface="+mn-cs"/>
              </a:rPr>
              <a:t>, that is, a component should ideally only do one thing. If it ends up growing, it should be decomposed into smaller subcomponents.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Since you're often displaying a JSON data model to a user, you'll find that if your model was built correctly, your UI (and therefore your component structure) will map nicely. That's because UI and data models tend to adhere to the same </a:t>
            </a:r>
            <a:r>
              <a:rPr lang="en-US" sz="900" b="0" i="1" kern="1200" dirty="0">
                <a:solidFill>
                  <a:schemeClr val="tx1"/>
                </a:solidFill>
                <a:effectLst/>
                <a:latin typeface="Segoe UI Light" pitchFamily="34" charset="0"/>
                <a:ea typeface="+mn-ea"/>
                <a:cs typeface="+mn-cs"/>
              </a:rPr>
              <a:t>information architecture</a:t>
            </a:r>
            <a:r>
              <a:rPr lang="en-US" sz="900" b="0" i="0" kern="1200" dirty="0">
                <a:solidFill>
                  <a:schemeClr val="tx1"/>
                </a:solidFill>
                <a:effectLst/>
                <a:latin typeface="Segoe UI Light" pitchFamily="34" charset="0"/>
                <a:ea typeface="+mn-ea"/>
                <a:cs typeface="+mn-cs"/>
              </a:rPr>
              <a:t>, which means the work of separating your UI into components is often trivial. Just break it up into components that represent exactly one piece of your data model.</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You'll see here that we have five components in our simple app. We've italicized the data each component represents.</a:t>
            </a:r>
          </a:p>
          <a:p>
            <a:r>
              <a:rPr lang="en-US" sz="900" b="1" i="0" kern="1200" dirty="0" err="1">
                <a:solidFill>
                  <a:schemeClr val="tx1"/>
                </a:solidFill>
                <a:effectLst/>
                <a:latin typeface="Segoe UI Light" pitchFamily="34" charset="0"/>
                <a:ea typeface="+mn-ea"/>
                <a:cs typeface="+mn-cs"/>
              </a:rPr>
              <a:t>FilterableProductTable</a:t>
            </a:r>
            <a:r>
              <a:rPr lang="en-US" sz="900" b="1" i="0" kern="1200" dirty="0">
                <a:solidFill>
                  <a:schemeClr val="tx1"/>
                </a:solidFill>
                <a:effectLst/>
                <a:latin typeface="Segoe UI Light" pitchFamily="34" charset="0"/>
                <a:ea typeface="+mn-ea"/>
                <a:cs typeface="+mn-cs"/>
              </a:rPr>
              <a:t> (orange):</a:t>
            </a:r>
            <a:r>
              <a:rPr lang="en-US" sz="900" b="0" i="0" kern="1200" dirty="0">
                <a:solidFill>
                  <a:schemeClr val="tx1"/>
                </a:solidFill>
                <a:effectLst/>
                <a:latin typeface="Segoe UI Light" pitchFamily="34" charset="0"/>
                <a:ea typeface="+mn-ea"/>
                <a:cs typeface="+mn-cs"/>
              </a:rPr>
              <a:t> contains the entirety of the example</a:t>
            </a:r>
          </a:p>
          <a:p>
            <a:r>
              <a:rPr lang="en-US" sz="900" b="1" i="0" kern="1200" dirty="0" err="1">
                <a:solidFill>
                  <a:schemeClr val="tx1"/>
                </a:solidFill>
                <a:effectLst/>
                <a:latin typeface="Segoe UI Light" pitchFamily="34" charset="0"/>
                <a:ea typeface="+mn-ea"/>
                <a:cs typeface="+mn-cs"/>
              </a:rPr>
              <a:t>SearchBar</a:t>
            </a:r>
            <a:r>
              <a:rPr lang="en-US" sz="900" b="1" i="0" kern="1200" dirty="0">
                <a:solidFill>
                  <a:schemeClr val="tx1"/>
                </a:solidFill>
                <a:effectLst/>
                <a:latin typeface="Segoe UI Light" pitchFamily="34" charset="0"/>
                <a:ea typeface="+mn-ea"/>
                <a:cs typeface="+mn-cs"/>
              </a:rPr>
              <a:t> (blue):</a:t>
            </a:r>
            <a:r>
              <a:rPr lang="en-US" sz="900" b="0" i="0" kern="1200" dirty="0">
                <a:solidFill>
                  <a:schemeClr val="tx1"/>
                </a:solidFill>
                <a:effectLst/>
                <a:latin typeface="Segoe UI Light" pitchFamily="34" charset="0"/>
                <a:ea typeface="+mn-ea"/>
                <a:cs typeface="+mn-cs"/>
              </a:rPr>
              <a:t> receives all </a:t>
            </a:r>
            <a:r>
              <a:rPr lang="en-US" sz="900" b="0" i="1" kern="1200" dirty="0">
                <a:solidFill>
                  <a:schemeClr val="tx1"/>
                </a:solidFill>
                <a:effectLst/>
                <a:latin typeface="Segoe UI Light" pitchFamily="34" charset="0"/>
                <a:ea typeface="+mn-ea"/>
                <a:cs typeface="+mn-cs"/>
              </a:rPr>
              <a:t>user input</a:t>
            </a:r>
            <a:endParaRPr lang="en-US" sz="900" b="0" i="0" kern="1200" dirty="0">
              <a:solidFill>
                <a:schemeClr val="tx1"/>
              </a:solidFill>
              <a:effectLst/>
              <a:latin typeface="Segoe UI Light" pitchFamily="34" charset="0"/>
              <a:ea typeface="+mn-ea"/>
              <a:cs typeface="+mn-cs"/>
            </a:endParaRPr>
          </a:p>
          <a:p>
            <a:r>
              <a:rPr lang="en-US" sz="900" b="1" i="0" kern="1200" dirty="0" err="1">
                <a:solidFill>
                  <a:schemeClr val="tx1"/>
                </a:solidFill>
                <a:effectLst/>
                <a:latin typeface="Segoe UI Light" pitchFamily="34" charset="0"/>
                <a:ea typeface="+mn-ea"/>
                <a:cs typeface="+mn-cs"/>
              </a:rPr>
              <a:t>ProductTable</a:t>
            </a:r>
            <a:r>
              <a:rPr lang="en-US" sz="900" b="1" i="0" kern="1200" dirty="0">
                <a:solidFill>
                  <a:schemeClr val="tx1"/>
                </a:solidFill>
                <a:effectLst/>
                <a:latin typeface="Segoe UI Light" pitchFamily="34" charset="0"/>
                <a:ea typeface="+mn-ea"/>
                <a:cs typeface="+mn-cs"/>
              </a:rPr>
              <a:t> (green):</a:t>
            </a:r>
            <a:r>
              <a:rPr lang="en-US" sz="900" b="0" i="0" kern="1200" dirty="0">
                <a:solidFill>
                  <a:schemeClr val="tx1"/>
                </a:solidFill>
                <a:effectLst/>
                <a:latin typeface="Segoe UI Light" pitchFamily="34" charset="0"/>
                <a:ea typeface="+mn-ea"/>
                <a:cs typeface="+mn-cs"/>
              </a:rPr>
              <a:t> displays and filters the </a:t>
            </a:r>
            <a:r>
              <a:rPr lang="en-US" sz="900" b="0" i="1" kern="1200" dirty="0">
                <a:solidFill>
                  <a:schemeClr val="tx1"/>
                </a:solidFill>
                <a:effectLst/>
                <a:latin typeface="Segoe UI Light" pitchFamily="34" charset="0"/>
                <a:ea typeface="+mn-ea"/>
                <a:cs typeface="+mn-cs"/>
              </a:rPr>
              <a:t>data collection</a:t>
            </a:r>
            <a:r>
              <a:rPr lang="en-US" sz="900" b="0" i="0" kern="1200" dirty="0">
                <a:solidFill>
                  <a:schemeClr val="tx1"/>
                </a:solidFill>
                <a:effectLst/>
                <a:latin typeface="Segoe UI Light" pitchFamily="34" charset="0"/>
                <a:ea typeface="+mn-ea"/>
                <a:cs typeface="+mn-cs"/>
              </a:rPr>
              <a:t> based on </a:t>
            </a:r>
            <a:r>
              <a:rPr lang="en-US" sz="900" b="0" i="1" kern="1200" dirty="0">
                <a:solidFill>
                  <a:schemeClr val="tx1"/>
                </a:solidFill>
                <a:effectLst/>
                <a:latin typeface="Segoe UI Light" pitchFamily="34" charset="0"/>
                <a:ea typeface="+mn-ea"/>
                <a:cs typeface="+mn-cs"/>
              </a:rPr>
              <a:t>user input</a:t>
            </a:r>
            <a:endParaRPr lang="en-US" sz="900" b="0" i="0" kern="1200" dirty="0">
              <a:solidFill>
                <a:schemeClr val="tx1"/>
              </a:solidFill>
              <a:effectLst/>
              <a:latin typeface="Segoe UI Light" pitchFamily="34" charset="0"/>
              <a:ea typeface="+mn-ea"/>
              <a:cs typeface="+mn-cs"/>
            </a:endParaRPr>
          </a:p>
          <a:p>
            <a:r>
              <a:rPr lang="en-US" sz="900" b="1" i="0" kern="1200" dirty="0" err="1">
                <a:solidFill>
                  <a:schemeClr val="tx1"/>
                </a:solidFill>
                <a:effectLst/>
                <a:latin typeface="Segoe UI Light" pitchFamily="34" charset="0"/>
                <a:ea typeface="+mn-ea"/>
                <a:cs typeface="+mn-cs"/>
              </a:rPr>
              <a:t>ProductCategoryRow</a:t>
            </a:r>
            <a:r>
              <a:rPr lang="en-US" sz="900" b="1" i="0" kern="1200" dirty="0">
                <a:solidFill>
                  <a:schemeClr val="tx1"/>
                </a:solidFill>
                <a:effectLst/>
                <a:latin typeface="Segoe UI Light" pitchFamily="34" charset="0"/>
                <a:ea typeface="+mn-ea"/>
                <a:cs typeface="+mn-cs"/>
              </a:rPr>
              <a:t> (turquoise):</a:t>
            </a:r>
            <a:r>
              <a:rPr lang="en-US" sz="900" b="0" i="0" kern="1200" dirty="0">
                <a:solidFill>
                  <a:schemeClr val="tx1"/>
                </a:solidFill>
                <a:effectLst/>
                <a:latin typeface="Segoe UI Light" pitchFamily="34" charset="0"/>
                <a:ea typeface="+mn-ea"/>
                <a:cs typeface="+mn-cs"/>
              </a:rPr>
              <a:t> displays a heading for each </a:t>
            </a:r>
            <a:r>
              <a:rPr lang="en-US" sz="900" b="0" i="1" kern="1200" dirty="0">
                <a:solidFill>
                  <a:schemeClr val="tx1"/>
                </a:solidFill>
                <a:effectLst/>
                <a:latin typeface="Segoe UI Light" pitchFamily="34" charset="0"/>
                <a:ea typeface="+mn-ea"/>
                <a:cs typeface="+mn-cs"/>
              </a:rPr>
              <a:t>category</a:t>
            </a:r>
            <a:endParaRPr lang="en-US" sz="900" b="0" i="0" kern="1200" dirty="0">
              <a:solidFill>
                <a:schemeClr val="tx1"/>
              </a:solidFill>
              <a:effectLst/>
              <a:latin typeface="Segoe UI Light" pitchFamily="34" charset="0"/>
              <a:ea typeface="+mn-ea"/>
              <a:cs typeface="+mn-cs"/>
            </a:endParaRPr>
          </a:p>
          <a:p>
            <a:r>
              <a:rPr lang="en-US" sz="900" b="1" i="0" kern="1200" dirty="0" err="1">
                <a:solidFill>
                  <a:schemeClr val="tx1"/>
                </a:solidFill>
                <a:effectLst/>
                <a:latin typeface="Segoe UI Light" pitchFamily="34" charset="0"/>
                <a:ea typeface="+mn-ea"/>
                <a:cs typeface="+mn-cs"/>
              </a:rPr>
              <a:t>ProductRow</a:t>
            </a:r>
            <a:r>
              <a:rPr lang="en-US" sz="900" b="1" i="0" kern="1200" dirty="0">
                <a:solidFill>
                  <a:schemeClr val="tx1"/>
                </a:solidFill>
                <a:effectLst/>
                <a:latin typeface="Segoe UI Light" pitchFamily="34" charset="0"/>
                <a:ea typeface="+mn-ea"/>
                <a:cs typeface="+mn-cs"/>
              </a:rPr>
              <a:t> (red):</a:t>
            </a:r>
            <a:r>
              <a:rPr lang="en-US" sz="900" b="0" i="0" kern="1200" dirty="0">
                <a:solidFill>
                  <a:schemeClr val="tx1"/>
                </a:solidFill>
                <a:effectLst/>
                <a:latin typeface="Segoe UI Light" pitchFamily="34" charset="0"/>
                <a:ea typeface="+mn-ea"/>
                <a:cs typeface="+mn-cs"/>
              </a:rPr>
              <a:t> displays a row for each </a:t>
            </a:r>
            <a:r>
              <a:rPr lang="en-US" sz="900" b="0" i="1" kern="1200" dirty="0">
                <a:solidFill>
                  <a:schemeClr val="tx1"/>
                </a:solidFill>
                <a:effectLst/>
                <a:latin typeface="Segoe UI Light" pitchFamily="34" charset="0"/>
                <a:ea typeface="+mn-ea"/>
                <a:cs typeface="+mn-cs"/>
              </a:rPr>
              <a:t>product</a:t>
            </a:r>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If you look at </a:t>
            </a:r>
            <a:r>
              <a:rPr lang="en-US" sz="900" b="0" i="0" kern="1200" dirty="0" err="1">
                <a:solidFill>
                  <a:schemeClr val="tx1"/>
                </a:solidFill>
                <a:effectLst/>
                <a:latin typeface="Segoe UI Light" pitchFamily="34" charset="0"/>
                <a:ea typeface="+mn-ea"/>
                <a:cs typeface="+mn-cs"/>
              </a:rPr>
              <a:t>ProductTable</a:t>
            </a:r>
            <a:r>
              <a:rPr lang="en-US" sz="900" b="0" i="0" kern="1200" dirty="0">
                <a:solidFill>
                  <a:schemeClr val="tx1"/>
                </a:solidFill>
                <a:effectLst/>
                <a:latin typeface="Segoe UI Light" pitchFamily="34" charset="0"/>
                <a:ea typeface="+mn-ea"/>
                <a:cs typeface="+mn-cs"/>
              </a:rPr>
              <a:t>, you'll see that the table header (containing the "Name" and "Price" labels) isn't its own component. This is a matter of preference, and there's an argument to be made either way. For this example, we left it as part of </a:t>
            </a:r>
            <a:r>
              <a:rPr lang="en-US" sz="900" b="0" i="0" kern="1200" dirty="0" err="1">
                <a:solidFill>
                  <a:schemeClr val="tx1"/>
                </a:solidFill>
                <a:effectLst/>
                <a:latin typeface="Segoe UI Light" pitchFamily="34" charset="0"/>
                <a:ea typeface="+mn-ea"/>
                <a:cs typeface="+mn-cs"/>
              </a:rPr>
              <a:t>ProductTablebecause</a:t>
            </a:r>
            <a:r>
              <a:rPr lang="en-US" sz="900" b="0" i="0" kern="1200" dirty="0">
                <a:solidFill>
                  <a:schemeClr val="tx1"/>
                </a:solidFill>
                <a:effectLst/>
                <a:latin typeface="Segoe UI Light" pitchFamily="34" charset="0"/>
                <a:ea typeface="+mn-ea"/>
                <a:cs typeface="+mn-cs"/>
              </a:rPr>
              <a:t> it is part of rendering the </a:t>
            </a:r>
            <a:r>
              <a:rPr lang="en-US" sz="900" b="0" i="1" kern="1200" dirty="0">
                <a:solidFill>
                  <a:schemeClr val="tx1"/>
                </a:solidFill>
                <a:effectLst/>
                <a:latin typeface="Segoe UI Light" pitchFamily="34" charset="0"/>
                <a:ea typeface="+mn-ea"/>
                <a:cs typeface="+mn-cs"/>
              </a:rPr>
              <a:t>data collection</a:t>
            </a:r>
            <a:r>
              <a:rPr lang="en-US" sz="900" b="0" i="0" kern="1200" dirty="0">
                <a:solidFill>
                  <a:schemeClr val="tx1"/>
                </a:solidFill>
                <a:effectLst/>
                <a:latin typeface="Segoe UI Light" pitchFamily="34" charset="0"/>
                <a:ea typeface="+mn-ea"/>
                <a:cs typeface="+mn-cs"/>
              </a:rPr>
              <a:t> which is </a:t>
            </a:r>
            <a:r>
              <a:rPr lang="en-US" sz="900" b="0" i="0" kern="1200" dirty="0" err="1">
                <a:solidFill>
                  <a:schemeClr val="tx1"/>
                </a:solidFill>
                <a:effectLst/>
                <a:latin typeface="Segoe UI Light" pitchFamily="34" charset="0"/>
                <a:ea typeface="+mn-ea"/>
                <a:cs typeface="+mn-cs"/>
              </a:rPr>
              <a:t>ProductTable's</a:t>
            </a:r>
            <a:r>
              <a:rPr lang="en-US" sz="900" b="0" i="0" kern="1200" dirty="0">
                <a:solidFill>
                  <a:schemeClr val="tx1"/>
                </a:solidFill>
                <a:effectLst/>
                <a:latin typeface="Segoe UI Light" pitchFamily="34" charset="0"/>
                <a:ea typeface="+mn-ea"/>
                <a:cs typeface="+mn-cs"/>
              </a:rPr>
              <a:t> responsibility. However, if this header grows to be complex (i.e. if we were to add affordances for sorting), it would certainly make sense to make this its own </a:t>
            </a:r>
            <a:r>
              <a:rPr lang="en-US" sz="900" b="0" i="0" kern="1200" dirty="0" err="1">
                <a:solidFill>
                  <a:schemeClr val="tx1"/>
                </a:solidFill>
                <a:effectLst/>
                <a:latin typeface="Segoe UI Light" pitchFamily="34" charset="0"/>
                <a:ea typeface="+mn-ea"/>
                <a:cs typeface="+mn-cs"/>
              </a:rPr>
              <a:t>ProductTableHeader</a:t>
            </a:r>
            <a:r>
              <a:rPr lang="en-US" sz="900" b="0" i="0" kern="1200" dirty="0">
                <a:solidFill>
                  <a:schemeClr val="tx1"/>
                </a:solidFill>
                <a:effectLst/>
                <a:latin typeface="Segoe UI Light" pitchFamily="34" charset="0"/>
                <a:ea typeface="+mn-ea"/>
                <a:cs typeface="+mn-cs"/>
              </a:rPr>
              <a:t> component.</a:t>
            </a:r>
          </a:p>
          <a:p>
            <a:r>
              <a:rPr lang="en-US" sz="900" b="0" i="0" kern="1200" dirty="0">
                <a:solidFill>
                  <a:schemeClr val="tx1"/>
                </a:solidFill>
                <a:effectLst/>
                <a:latin typeface="Segoe UI Light" pitchFamily="34" charset="0"/>
                <a:ea typeface="+mn-ea"/>
                <a:cs typeface="+mn-cs"/>
              </a:rPr>
              <a:t>Now that we've identified the components in our mock, let's arrange them into a hierarchy. This is easy. Components that appear within another component in the mock should appear as a child in the hierarchy:</a:t>
            </a:r>
          </a:p>
          <a:p>
            <a:r>
              <a:rPr lang="en-US" sz="900" b="0" i="0" kern="1200" dirty="0" err="1">
                <a:solidFill>
                  <a:schemeClr val="tx1"/>
                </a:solidFill>
                <a:effectLst/>
                <a:latin typeface="Segoe UI Light" pitchFamily="34" charset="0"/>
                <a:ea typeface="+mn-ea"/>
                <a:cs typeface="+mn-cs"/>
              </a:rPr>
              <a:t>FilterableProductTable</a:t>
            </a:r>
            <a:endParaRPr lang="en-US" sz="900" b="0" i="0" kern="1200" dirty="0">
              <a:solidFill>
                <a:schemeClr val="tx1"/>
              </a:solidFill>
              <a:effectLst/>
              <a:latin typeface="Segoe UI Light" pitchFamily="34" charset="0"/>
              <a:ea typeface="+mn-ea"/>
              <a:cs typeface="+mn-cs"/>
            </a:endParaRPr>
          </a:p>
          <a:p>
            <a:pPr lvl="1"/>
            <a:r>
              <a:rPr lang="en-US" sz="900" b="0" i="0" kern="1200" dirty="0" err="1">
                <a:solidFill>
                  <a:schemeClr val="tx1"/>
                </a:solidFill>
                <a:effectLst/>
                <a:latin typeface="Segoe UI Light" pitchFamily="34" charset="0"/>
                <a:ea typeface="+mn-ea"/>
                <a:cs typeface="+mn-cs"/>
              </a:rPr>
              <a:t>SearchBar</a:t>
            </a:r>
            <a:endParaRPr lang="en-US" sz="900" b="0" i="0" kern="1200" dirty="0">
              <a:solidFill>
                <a:schemeClr val="tx1"/>
              </a:solidFill>
              <a:effectLst/>
              <a:latin typeface="Segoe UI Light" pitchFamily="34" charset="0"/>
              <a:ea typeface="+mn-ea"/>
              <a:cs typeface="+mn-cs"/>
            </a:endParaRPr>
          </a:p>
          <a:p>
            <a:pPr lvl="1"/>
            <a:r>
              <a:rPr lang="en-US" sz="900" b="0" i="0" kern="1200" dirty="0" err="1">
                <a:solidFill>
                  <a:schemeClr val="tx1"/>
                </a:solidFill>
                <a:effectLst/>
                <a:latin typeface="Segoe UI Light" pitchFamily="34" charset="0"/>
                <a:ea typeface="+mn-ea"/>
                <a:cs typeface="+mn-cs"/>
              </a:rPr>
              <a:t>ProductTable</a:t>
            </a:r>
            <a:endParaRPr lang="en-US" sz="900" b="0" i="0" kern="1200" dirty="0">
              <a:solidFill>
                <a:schemeClr val="tx1"/>
              </a:solidFill>
              <a:effectLst/>
              <a:latin typeface="Segoe UI Light" pitchFamily="34" charset="0"/>
              <a:ea typeface="+mn-ea"/>
              <a:cs typeface="+mn-cs"/>
            </a:endParaRPr>
          </a:p>
          <a:p>
            <a:pPr lvl="2"/>
            <a:r>
              <a:rPr lang="en-US" sz="900" b="0" i="0" kern="1200" dirty="0" err="1">
                <a:solidFill>
                  <a:schemeClr val="tx1"/>
                </a:solidFill>
                <a:effectLst/>
                <a:latin typeface="Segoe UI Light" pitchFamily="34" charset="0"/>
                <a:ea typeface="+mn-ea"/>
                <a:cs typeface="+mn-cs"/>
              </a:rPr>
              <a:t>ProductCategoryRow</a:t>
            </a:r>
            <a:endParaRPr lang="en-US" sz="900" b="0" i="0" kern="1200" dirty="0">
              <a:solidFill>
                <a:schemeClr val="tx1"/>
              </a:solidFill>
              <a:effectLst/>
              <a:latin typeface="Segoe UI Light" pitchFamily="34" charset="0"/>
              <a:ea typeface="+mn-ea"/>
              <a:cs typeface="+mn-cs"/>
            </a:endParaRPr>
          </a:p>
          <a:p>
            <a:pPr lvl="2"/>
            <a:r>
              <a:rPr lang="en-US" sz="900" b="0" i="0" kern="1200" dirty="0" err="1">
                <a:solidFill>
                  <a:schemeClr val="tx1"/>
                </a:solidFill>
                <a:effectLst/>
                <a:latin typeface="Segoe UI Light" pitchFamily="34" charset="0"/>
                <a:ea typeface="+mn-ea"/>
                <a:cs typeface="+mn-cs"/>
              </a:rPr>
              <a:t>ProductRow</a:t>
            </a:r>
            <a:endParaRPr lang="en-US" sz="900" b="0" i="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127336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b="0" i="0" dirty="0">
                <a:solidFill>
                  <a:srgbClr val="484848"/>
                </a:solidFill>
                <a:effectLst/>
                <a:latin typeface="proxima-nova"/>
              </a:rPr>
              <a:t>https://facebook.github.io/react/docs/thinking-in-react.html</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Now that you have your component hierarchy, it's time to implement your app. The easiest way is to build a version that takes your data model and renders the UI but has no interactivity. It's best to decouple these processes because building a static version requires a lot of typing and no thinking, and adding interactivity requires a lot of thinking and not a lot of typing. We'll see why.</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To build a static version of your app that renders your data model, you'll want to build components that reuse other components and pass data using </a:t>
            </a:r>
            <a:r>
              <a:rPr lang="en-US" sz="900" b="0" i="1" kern="1200" dirty="0">
                <a:solidFill>
                  <a:schemeClr val="tx1"/>
                </a:solidFill>
                <a:effectLst/>
                <a:latin typeface="Segoe UI Light" pitchFamily="34" charset="0"/>
                <a:ea typeface="+mn-ea"/>
                <a:cs typeface="+mn-cs"/>
              </a:rPr>
              <a:t>props</a:t>
            </a:r>
            <a:r>
              <a:rPr lang="en-US" sz="900" b="0" i="0" kern="1200" dirty="0">
                <a:solidFill>
                  <a:schemeClr val="tx1"/>
                </a:solidFill>
                <a:effectLst/>
                <a:latin typeface="Segoe UI Light" pitchFamily="34" charset="0"/>
                <a:ea typeface="+mn-ea"/>
                <a:cs typeface="+mn-cs"/>
              </a:rPr>
              <a:t>. </a:t>
            </a:r>
            <a:r>
              <a:rPr lang="en-US" sz="900" b="0" i="1" kern="1200" dirty="0">
                <a:solidFill>
                  <a:schemeClr val="tx1"/>
                </a:solidFill>
                <a:effectLst/>
                <a:latin typeface="Segoe UI Light" pitchFamily="34" charset="0"/>
                <a:ea typeface="+mn-ea"/>
                <a:cs typeface="+mn-cs"/>
              </a:rPr>
              <a:t>props</a:t>
            </a:r>
            <a:r>
              <a:rPr lang="en-US" sz="900" b="0" i="0" kern="1200" dirty="0">
                <a:solidFill>
                  <a:schemeClr val="tx1"/>
                </a:solidFill>
                <a:effectLst/>
                <a:latin typeface="Segoe UI Light" pitchFamily="34" charset="0"/>
                <a:ea typeface="+mn-ea"/>
                <a:cs typeface="+mn-cs"/>
              </a:rPr>
              <a:t> are a way of passing data from parent to child. If you're familiar with the concept of </a:t>
            </a:r>
            <a:r>
              <a:rPr lang="en-US" sz="900" b="0" i="1" kern="1200" dirty="0">
                <a:solidFill>
                  <a:schemeClr val="tx1"/>
                </a:solidFill>
                <a:effectLst/>
                <a:latin typeface="Segoe UI Light" pitchFamily="34" charset="0"/>
                <a:ea typeface="+mn-ea"/>
                <a:cs typeface="+mn-cs"/>
              </a:rPr>
              <a:t>state</a:t>
            </a:r>
            <a:r>
              <a:rPr lang="en-US" sz="900" b="0" i="0" kern="1200" dirty="0">
                <a:solidFill>
                  <a:schemeClr val="tx1"/>
                </a:solidFill>
                <a:effectLst/>
                <a:latin typeface="Segoe UI Light" pitchFamily="34" charset="0"/>
                <a:ea typeface="+mn-ea"/>
                <a:cs typeface="+mn-cs"/>
              </a:rPr>
              <a:t>, </a:t>
            </a:r>
            <a:r>
              <a:rPr lang="en-US" sz="900" b="1" i="0" kern="1200" dirty="0">
                <a:solidFill>
                  <a:schemeClr val="tx1"/>
                </a:solidFill>
                <a:effectLst/>
                <a:latin typeface="Segoe UI Light" pitchFamily="34" charset="0"/>
                <a:ea typeface="+mn-ea"/>
                <a:cs typeface="+mn-cs"/>
              </a:rPr>
              <a:t>don't use state at all</a:t>
            </a:r>
            <a:r>
              <a:rPr lang="en-US" sz="900" b="0" i="0" kern="1200" dirty="0">
                <a:solidFill>
                  <a:schemeClr val="tx1"/>
                </a:solidFill>
                <a:effectLst/>
                <a:latin typeface="Segoe UI Light" pitchFamily="34" charset="0"/>
                <a:ea typeface="+mn-ea"/>
                <a:cs typeface="+mn-cs"/>
              </a:rPr>
              <a:t> to build this static version. State is reserved only for interactivity, that is, data that changes over time. Since this is a static version of the app, you don't need it.</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You can build top-down or bottom-up. That is, you can either start with building the components higher up in the hierarchy (i.e. starting with </a:t>
            </a:r>
            <a:r>
              <a:rPr lang="en-US" sz="900" b="0" i="0" kern="1200" dirty="0" err="1">
                <a:solidFill>
                  <a:schemeClr val="tx1"/>
                </a:solidFill>
                <a:effectLst/>
                <a:latin typeface="Segoe UI Light" pitchFamily="34" charset="0"/>
                <a:ea typeface="+mn-ea"/>
                <a:cs typeface="+mn-cs"/>
              </a:rPr>
              <a:t>FilterableProductTable</a:t>
            </a:r>
            <a:r>
              <a:rPr lang="en-US" sz="900" b="0" i="0" kern="1200" dirty="0">
                <a:solidFill>
                  <a:schemeClr val="tx1"/>
                </a:solidFill>
                <a:effectLst/>
                <a:latin typeface="Segoe UI Light" pitchFamily="34" charset="0"/>
                <a:ea typeface="+mn-ea"/>
                <a:cs typeface="+mn-cs"/>
              </a:rPr>
              <a:t>) or with the ones lower in it (</a:t>
            </a:r>
            <a:r>
              <a:rPr lang="en-US" sz="900" b="0" i="0" kern="1200" dirty="0" err="1">
                <a:solidFill>
                  <a:schemeClr val="tx1"/>
                </a:solidFill>
                <a:effectLst/>
                <a:latin typeface="Segoe UI Light" pitchFamily="34" charset="0"/>
                <a:ea typeface="+mn-ea"/>
                <a:cs typeface="+mn-cs"/>
              </a:rPr>
              <a:t>ProductRow</a:t>
            </a:r>
            <a:r>
              <a:rPr lang="en-US" sz="900" b="0" i="0" kern="1200" dirty="0">
                <a:solidFill>
                  <a:schemeClr val="tx1"/>
                </a:solidFill>
                <a:effectLst/>
                <a:latin typeface="Segoe UI Light" pitchFamily="34" charset="0"/>
                <a:ea typeface="+mn-ea"/>
                <a:cs typeface="+mn-cs"/>
              </a:rPr>
              <a:t>). In simpler examples, it's usually easier to go top-down, and on larger projects, it's easier to go bottom-up and write tests as you build.</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At the end of this step, you'll have a library of reusable components that render your data model. The components will only have render() methods since this is a static version of your app. The component at the top of the hierarchy (</a:t>
            </a:r>
            <a:r>
              <a:rPr lang="en-US" sz="900" b="0" i="0" kern="1200" dirty="0" err="1">
                <a:solidFill>
                  <a:schemeClr val="tx1"/>
                </a:solidFill>
                <a:effectLst/>
                <a:latin typeface="Segoe UI Light" pitchFamily="34" charset="0"/>
                <a:ea typeface="+mn-ea"/>
                <a:cs typeface="+mn-cs"/>
              </a:rPr>
              <a:t>FilterableProductTable</a:t>
            </a:r>
            <a:r>
              <a:rPr lang="en-US" sz="900" b="0" i="0" kern="1200" dirty="0">
                <a:solidFill>
                  <a:schemeClr val="tx1"/>
                </a:solidFill>
                <a:effectLst/>
                <a:latin typeface="Segoe UI Light" pitchFamily="34" charset="0"/>
                <a:ea typeface="+mn-ea"/>
                <a:cs typeface="+mn-cs"/>
              </a:rPr>
              <a:t>) will take your data model as a prop. If you make a change to your underlying data model and call </a:t>
            </a:r>
            <a:r>
              <a:rPr lang="en-US" sz="900" b="0" i="0" kern="1200" dirty="0" err="1">
                <a:solidFill>
                  <a:schemeClr val="tx1"/>
                </a:solidFill>
                <a:effectLst/>
                <a:latin typeface="Segoe UI Light" pitchFamily="34" charset="0"/>
                <a:ea typeface="+mn-ea"/>
                <a:cs typeface="+mn-cs"/>
              </a:rPr>
              <a:t>ReactDOM.render</a:t>
            </a:r>
            <a:r>
              <a:rPr lang="en-US" sz="900" b="0" i="0" kern="1200" dirty="0">
                <a:solidFill>
                  <a:schemeClr val="tx1"/>
                </a:solidFill>
                <a:effectLst/>
                <a:latin typeface="Segoe UI Light" pitchFamily="34" charset="0"/>
                <a:ea typeface="+mn-ea"/>
                <a:cs typeface="+mn-cs"/>
              </a:rPr>
              <a:t>() again, the UI will be updated. It's easy to see how your UI is updated and where to make changes since there's nothing complicated going on. </a:t>
            </a:r>
            <a:r>
              <a:rPr lang="en-US" sz="900" b="0" i="0" kern="1200" dirty="0" err="1">
                <a:solidFill>
                  <a:schemeClr val="tx1"/>
                </a:solidFill>
                <a:effectLst/>
                <a:latin typeface="Segoe UI Light" pitchFamily="34" charset="0"/>
                <a:ea typeface="+mn-ea"/>
                <a:cs typeface="+mn-cs"/>
              </a:rPr>
              <a:t>React's</a:t>
            </a:r>
            <a:r>
              <a:rPr lang="en-US" sz="900" b="0" i="0" kern="1200" dirty="0">
                <a:solidFill>
                  <a:schemeClr val="tx1"/>
                </a:solidFill>
                <a:effectLst/>
                <a:latin typeface="Segoe UI Light" pitchFamily="34" charset="0"/>
                <a:ea typeface="+mn-ea"/>
                <a:cs typeface="+mn-cs"/>
              </a:rPr>
              <a:t> </a:t>
            </a:r>
            <a:r>
              <a:rPr lang="en-US" sz="900" b="1" i="0" kern="1200" dirty="0">
                <a:solidFill>
                  <a:schemeClr val="tx1"/>
                </a:solidFill>
                <a:effectLst/>
                <a:latin typeface="Segoe UI Light" pitchFamily="34" charset="0"/>
                <a:ea typeface="+mn-ea"/>
                <a:cs typeface="+mn-cs"/>
              </a:rPr>
              <a:t>one-way data flow</a:t>
            </a:r>
            <a:r>
              <a:rPr lang="en-US" sz="900" b="0" i="0" kern="1200" dirty="0">
                <a:solidFill>
                  <a:schemeClr val="tx1"/>
                </a:solidFill>
                <a:effectLst/>
                <a:latin typeface="Segoe UI Light" pitchFamily="34" charset="0"/>
                <a:ea typeface="+mn-ea"/>
                <a:cs typeface="+mn-cs"/>
              </a:rPr>
              <a:t> (also called </a:t>
            </a:r>
            <a:r>
              <a:rPr lang="en-US" sz="900" b="0" i="1" kern="1200" dirty="0">
                <a:solidFill>
                  <a:schemeClr val="tx1"/>
                </a:solidFill>
                <a:effectLst/>
                <a:latin typeface="Segoe UI Light" pitchFamily="34" charset="0"/>
                <a:ea typeface="+mn-ea"/>
                <a:cs typeface="+mn-cs"/>
              </a:rPr>
              <a:t>one-way binding</a:t>
            </a:r>
            <a:r>
              <a:rPr lang="en-US" sz="900" b="0" i="0" kern="1200" dirty="0">
                <a:solidFill>
                  <a:schemeClr val="tx1"/>
                </a:solidFill>
                <a:effectLst/>
                <a:latin typeface="Segoe UI Light" pitchFamily="34" charset="0"/>
                <a:ea typeface="+mn-ea"/>
                <a:cs typeface="+mn-cs"/>
              </a:rPr>
              <a:t>) keeps everything modular and fast.</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Simply refer to the </a:t>
            </a:r>
            <a:r>
              <a:rPr lang="en-US" sz="900" b="0" i="0" u="none" strike="noStrike" kern="1200" dirty="0">
                <a:solidFill>
                  <a:schemeClr val="tx1"/>
                </a:solidFill>
                <a:effectLst/>
                <a:latin typeface="Segoe UI Light" pitchFamily="34" charset="0"/>
                <a:ea typeface="+mn-ea"/>
                <a:cs typeface="+mn-cs"/>
                <a:hlinkClick r:id="rId3"/>
              </a:rPr>
              <a:t>React docs</a:t>
            </a:r>
            <a:r>
              <a:rPr lang="en-US" sz="900" b="0" i="0" kern="1200" dirty="0">
                <a:solidFill>
                  <a:schemeClr val="tx1"/>
                </a:solidFill>
                <a:effectLst/>
                <a:latin typeface="Segoe UI Light" pitchFamily="34" charset="0"/>
                <a:ea typeface="+mn-ea"/>
                <a:cs typeface="+mn-cs"/>
              </a:rPr>
              <a:t> if you need help executing this step.</a:t>
            </a:r>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315139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b="0" i="0" dirty="0">
                <a:solidFill>
                  <a:srgbClr val="484848"/>
                </a:solidFill>
                <a:effectLst/>
                <a:latin typeface="proxima-nova"/>
              </a:rPr>
              <a:t>https://facebook.github.io/react/docs/thinking-in-react.html</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To make your UI interactive, you need to be able to trigger changes to your underlying data model. React makes this easy with </a:t>
            </a:r>
            <a:r>
              <a:rPr lang="en-US" sz="900" b="1" i="0" kern="1200" dirty="0">
                <a:solidFill>
                  <a:schemeClr val="tx1"/>
                </a:solidFill>
                <a:effectLst/>
                <a:latin typeface="Segoe UI Light" pitchFamily="34" charset="0"/>
                <a:ea typeface="+mn-ea"/>
                <a:cs typeface="+mn-cs"/>
              </a:rPr>
              <a:t>state</a:t>
            </a:r>
            <a:r>
              <a:rPr lang="en-US" sz="900" b="0" i="0" kern="1200" dirty="0">
                <a:solidFill>
                  <a:schemeClr val="tx1"/>
                </a:solidFill>
                <a:effectLst/>
                <a:latin typeface="Segoe UI Light" pitchFamily="34" charset="0"/>
                <a:ea typeface="+mn-ea"/>
                <a:cs typeface="+mn-cs"/>
              </a:rPr>
              <a:t>.</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To build your app correctly, you first need to think of the minimal set of mutable state that your app needs. The key here is DRY: </a:t>
            </a:r>
            <a:r>
              <a:rPr lang="en-US" sz="900" b="0" i="1" kern="1200" dirty="0">
                <a:solidFill>
                  <a:schemeClr val="tx1"/>
                </a:solidFill>
                <a:effectLst/>
                <a:latin typeface="Segoe UI Light" pitchFamily="34" charset="0"/>
                <a:ea typeface="+mn-ea"/>
                <a:cs typeface="+mn-cs"/>
              </a:rPr>
              <a:t>Don't Repeat Yourself</a:t>
            </a:r>
            <a:r>
              <a:rPr lang="en-US" sz="900" b="0" i="0" kern="1200" dirty="0">
                <a:solidFill>
                  <a:schemeClr val="tx1"/>
                </a:solidFill>
                <a:effectLst/>
                <a:latin typeface="Segoe UI Light" pitchFamily="34" charset="0"/>
                <a:ea typeface="+mn-ea"/>
                <a:cs typeface="+mn-cs"/>
              </a:rPr>
              <a:t>. Figure out the absolute minimal representation of the state your application needs and compute everything else you need on-demand. </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For example, if you're building a TODO list, just keep an array of the TODO items around; don't keep a separate state variable for the count. Instead, when you want to render the TODO count, simply take the length of the TODO items array.</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Think of all of the pieces of data in our example application. We have:</a:t>
            </a:r>
          </a:p>
          <a:p>
            <a:endParaRPr lang="en-US" sz="900" b="0" i="0" kern="1200" baseline="0" dirty="0">
              <a:solidFill>
                <a:schemeClr val="tx1"/>
              </a:solidFill>
              <a:effectLst/>
              <a:latin typeface="Segoe UI Light" pitchFamily="34" charset="0"/>
              <a:ea typeface="+mn-ea"/>
              <a:cs typeface="+mn-cs"/>
            </a:endParaRPr>
          </a:p>
          <a:p>
            <a:r>
              <a:rPr lang="en-US" sz="900" b="0" i="0" kern="1200" baseline="0" dirty="0">
                <a:solidFill>
                  <a:schemeClr val="tx1"/>
                </a:solidFill>
                <a:effectLst/>
                <a:latin typeface="Segoe UI Light" pitchFamily="34" charset="0"/>
                <a:ea typeface="+mn-ea"/>
                <a:cs typeface="+mn-cs"/>
              </a:rPr>
              <a:t> - </a:t>
            </a:r>
            <a:r>
              <a:rPr lang="en-US" sz="900" b="0" i="0" kern="1200" dirty="0">
                <a:solidFill>
                  <a:schemeClr val="tx1"/>
                </a:solidFill>
                <a:effectLst/>
                <a:latin typeface="Segoe UI Light" pitchFamily="34" charset="0"/>
                <a:ea typeface="+mn-ea"/>
                <a:cs typeface="+mn-cs"/>
              </a:rPr>
              <a:t>The original list of products</a:t>
            </a:r>
          </a:p>
          <a:p>
            <a:r>
              <a:rPr lang="en-US" sz="900" b="0" i="0" kern="1200" dirty="0">
                <a:solidFill>
                  <a:schemeClr val="tx1"/>
                </a:solidFill>
                <a:effectLst/>
                <a:latin typeface="Segoe UI Light" pitchFamily="34" charset="0"/>
                <a:ea typeface="+mn-ea"/>
                <a:cs typeface="+mn-cs"/>
              </a:rPr>
              <a:t> - The search text the user has entered</a:t>
            </a:r>
          </a:p>
          <a:p>
            <a:r>
              <a:rPr lang="en-US" sz="900" b="0" i="0" kern="1200" dirty="0">
                <a:solidFill>
                  <a:schemeClr val="tx1"/>
                </a:solidFill>
                <a:effectLst/>
                <a:latin typeface="Segoe UI Light" pitchFamily="34" charset="0"/>
                <a:ea typeface="+mn-ea"/>
                <a:cs typeface="+mn-cs"/>
              </a:rPr>
              <a:t> - The value of the checkbox</a:t>
            </a:r>
          </a:p>
          <a:p>
            <a:r>
              <a:rPr lang="en-US" sz="900" b="0" i="0" kern="1200" dirty="0">
                <a:solidFill>
                  <a:schemeClr val="tx1"/>
                </a:solidFill>
                <a:effectLst/>
                <a:latin typeface="Segoe UI Light" pitchFamily="34" charset="0"/>
                <a:ea typeface="+mn-ea"/>
                <a:cs typeface="+mn-cs"/>
              </a:rPr>
              <a:t> - The filtered list of products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Let's go through each one and figure out which one is state. Simply ask three questions about each piece of data:</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1. Is it passed in from a parent via props? If so, it probably isn't state.</a:t>
            </a:r>
          </a:p>
          <a:p>
            <a:r>
              <a:rPr lang="en-US" sz="900" b="0" i="0" kern="1200" dirty="0">
                <a:solidFill>
                  <a:schemeClr val="tx1"/>
                </a:solidFill>
                <a:effectLst/>
                <a:latin typeface="Segoe UI Light" pitchFamily="34" charset="0"/>
                <a:ea typeface="+mn-ea"/>
                <a:cs typeface="+mn-cs"/>
              </a:rPr>
              <a:t>2. Does it remain unchanged over time? If so, it probably isn't state.</a:t>
            </a:r>
          </a:p>
          <a:p>
            <a:r>
              <a:rPr lang="en-US" sz="900" b="0" i="0" kern="1200" dirty="0">
                <a:solidFill>
                  <a:schemeClr val="tx1"/>
                </a:solidFill>
                <a:effectLst/>
                <a:latin typeface="Segoe UI Light" pitchFamily="34" charset="0"/>
                <a:ea typeface="+mn-ea"/>
                <a:cs typeface="+mn-cs"/>
              </a:rPr>
              <a:t>3. Can you compute it based on any other state or props in your component? If so, it isn't state.</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The original list of products is passed in as props, so that's not state. The search text and the checkbox seem to be state since they change over time and can't be computed from anything. And finally, the filtered list of products isn't state because it can be computed by combining the original list of products with the search text and value of the checkbox.</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So finally, our state is: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The search text the user has entered</a:t>
            </a:r>
          </a:p>
          <a:p>
            <a:r>
              <a:rPr lang="en-US" sz="900" b="0" i="0" kern="1200" dirty="0">
                <a:solidFill>
                  <a:schemeClr val="tx1"/>
                </a:solidFill>
                <a:effectLst/>
                <a:latin typeface="Segoe UI Light" pitchFamily="34" charset="0"/>
                <a:ea typeface="+mn-ea"/>
                <a:cs typeface="+mn-cs"/>
              </a:rPr>
              <a:t>The value of the checkbox</a:t>
            </a:r>
          </a:p>
          <a:p>
            <a:endParaRPr lang="en-US" sz="900" b="0" i="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650738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b="0" i="0" dirty="0">
                <a:solidFill>
                  <a:srgbClr val="484848"/>
                </a:solidFill>
                <a:effectLst/>
                <a:latin typeface="proxima-nova"/>
              </a:rPr>
              <a:t>https://facebook.github.io/react/docs/thinking-in-react.html</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OK, so we've identified what the minimal set of app state is. Next, we need to identify which component mutates, or </a:t>
            </a:r>
            <a:r>
              <a:rPr lang="en-US" b="0" i="1" dirty="0">
                <a:solidFill>
                  <a:srgbClr val="484848"/>
                </a:solidFill>
                <a:effectLst/>
                <a:latin typeface="proxima-nova"/>
              </a:rPr>
              <a:t>owns</a:t>
            </a:r>
            <a:r>
              <a:rPr lang="en-US" b="0" i="0" dirty="0">
                <a:solidFill>
                  <a:srgbClr val="484848"/>
                </a:solidFill>
                <a:effectLst/>
                <a:latin typeface="proxima-nova"/>
              </a:rPr>
              <a:t>, this state.</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Remember: React is all about one-way data flow down the component hierarchy. It may not be immediately clear which component should own what state. </a:t>
            </a:r>
            <a:r>
              <a:rPr lang="en-US" b="1" i="0" dirty="0">
                <a:solidFill>
                  <a:srgbClr val="484848"/>
                </a:solidFill>
                <a:effectLst/>
                <a:latin typeface="proxima-nova"/>
              </a:rPr>
              <a:t>This is often the most challenging part for newcomers to understand,</a:t>
            </a:r>
            <a:r>
              <a:rPr lang="en-US" b="0" i="0" dirty="0">
                <a:solidFill>
                  <a:srgbClr val="484848"/>
                </a:solidFill>
                <a:effectLst/>
                <a:latin typeface="proxima-nova"/>
              </a:rPr>
              <a:t> so follow these steps to figure it out:</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For each piece of state in your application:</a:t>
            </a:r>
          </a:p>
          <a:p>
            <a:pPr algn="l"/>
            <a:endParaRPr lang="en-US" b="0" i="0" dirty="0">
              <a:solidFill>
                <a:srgbClr val="484848"/>
              </a:solidFill>
              <a:effectLst/>
              <a:latin typeface="proxima-nova"/>
            </a:endParaRPr>
          </a:p>
          <a:p>
            <a:pPr algn="l">
              <a:buFont typeface="Arial" panose="020B0604020202020204" pitchFamily="34" charset="0"/>
              <a:buChar char="•"/>
            </a:pPr>
            <a:r>
              <a:rPr lang="en-US" b="0" i="0" dirty="0">
                <a:solidFill>
                  <a:srgbClr val="484848"/>
                </a:solidFill>
                <a:effectLst/>
                <a:latin typeface="proxima-nova"/>
              </a:rPr>
              <a:t>Identify every component that renders something based on that state.</a:t>
            </a:r>
          </a:p>
          <a:p>
            <a:pPr algn="l">
              <a:buFont typeface="Arial" panose="020B0604020202020204" pitchFamily="34" charset="0"/>
              <a:buChar char="•"/>
            </a:pPr>
            <a:r>
              <a:rPr lang="en-US" b="0" i="0" dirty="0">
                <a:solidFill>
                  <a:srgbClr val="484848"/>
                </a:solidFill>
                <a:effectLst/>
                <a:latin typeface="proxima-nova"/>
              </a:rPr>
              <a:t>Find a common owner component (a single component above all the components that need the state in the hierarchy).</a:t>
            </a:r>
          </a:p>
          <a:p>
            <a:pPr algn="l">
              <a:buFont typeface="Arial" panose="020B0604020202020204" pitchFamily="34" charset="0"/>
              <a:buChar char="•"/>
            </a:pPr>
            <a:r>
              <a:rPr lang="en-US" b="0" i="0" dirty="0">
                <a:solidFill>
                  <a:srgbClr val="484848"/>
                </a:solidFill>
                <a:effectLst/>
                <a:latin typeface="proxima-nova"/>
              </a:rPr>
              <a:t>Either the common owner or another component higher up in the hierarchy should own the state.</a:t>
            </a:r>
          </a:p>
          <a:p>
            <a:pPr algn="l">
              <a:buFont typeface="Arial" panose="020B0604020202020204" pitchFamily="34" charset="0"/>
              <a:buChar char="•"/>
            </a:pPr>
            <a:r>
              <a:rPr lang="en-US" b="0" i="0" dirty="0">
                <a:solidFill>
                  <a:srgbClr val="484848"/>
                </a:solidFill>
                <a:effectLst/>
                <a:latin typeface="proxima-nova"/>
              </a:rPr>
              <a:t>If you can't find a component where it makes sense to own the state, create a new component simply for holding the state and add it somewhere in the hierarchy above the common owner component.</a:t>
            </a:r>
          </a:p>
          <a:p>
            <a:pPr algn="l"/>
            <a:r>
              <a:rPr lang="en-US" b="0" i="0" dirty="0">
                <a:solidFill>
                  <a:srgbClr val="484848"/>
                </a:solidFill>
                <a:effectLst/>
                <a:latin typeface="proxima-nova"/>
              </a:rPr>
              <a:t>Let's run through this strategy for our application:</a:t>
            </a:r>
          </a:p>
          <a:p>
            <a:pPr algn="l">
              <a:buFont typeface="Arial" panose="020B0604020202020204" pitchFamily="34" charset="0"/>
              <a:buChar char="•"/>
            </a:pPr>
            <a:r>
              <a:rPr lang="en-US" b="0" i="0" dirty="0" err="1">
                <a:solidFill>
                  <a:srgbClr val="484848"/>
                </a:solidFill>
                <a:effectLst/>
                <a:latin typeface="proxima-nova"/>
              </a:rPr>
              <a:t>ProductTable</a:t>
            </a:r>
            <a:r>
              <a:rPr lang="en-US" b="0" i="0" dirty="0">
                <a:solidFill>
                  <a:srgbClr val="484848"/>
                </a:solidFill>
                <a:effectLst/>
                <a:latin typeface="proxima-nova"/>
              </a:rPr>
              <a:t> needs to filter the product list based on state and </a:t>
            </a:r>
            <a:r>
              <a:rPr lang="en-US" b="0" i="0" dirty="0" err="1">
                <a:solidFill>
                  <a:srgbClr val="484848"/>
                </a:solidFill>
                <a:effectLst/>
                <a:latin typeface="proxima-nova"/>
              </a:rPr>
              <a:t>SearchBar</a:t>
            </a:r>
            <a:r>
              <a:rPr lang="en-US" b="0" i="0" dirty="0">
                <a:solidFill>
                  <a:srgbClr val="484848"/>
                </a:solidFill>
                <a:effectLst/>
                <a:latin typeface="proxima-nova"/>
              </a:rPr>
              <a:t> needs to display the search text and checked state.</a:t>
            </a:r>
          </a:p>
          <a:p>
            <a:pPr algn="l">
              <a:buFont typeface="Arial" panose="020B0604020202020204" pitchFamily="34" charset="0"/>
              <a:buChar char="•"/>
            </a:pPr>
            <a:r>
              <a:rPr lang="en-US" b="0" i="0" dirty="0">
                <a:solidFill>
                  <a:srgbClr val="484848"/>
                </a:solidFill>
                <a:effectLst/>
                <a:latin typeface="proxima-nova"/>
              </a:rPr>
              <a:t>The common owner component is </a:t>
            </a:r>
            <a:r>
              <a:rPr lang="en-US" b="0" i="0" dirty="0" err="1">
                <a:solidFill>
                  <a:srgbClr val="484848"/>
                </a:solidFill>
                <a:effectLst/>
                <a:latin typeface="proxima-nova"/>
              </a:rPr>
              <a:t>FilterableProductTable</a:t>
            </a:r>
            <a:r>
              <a:rPr lang="en-US" b="0" i="0" dirty="0">
                <a:solidFill>
                  <a:srgbClr val="484848"/>
                </a:solidFill>
                <a:effectLst/>
                <a:latin typeface="proxima-nova"/>
              </a:rPr>
              <a:t>.</a:t>
            </a:r>
          </a:p>
          <a:p>
            <a:pPr algn="l">
              <a:buFont typeface="Arial" panose="020B0604020202020204" pitchFamily="34" charset="0"/>
              <a:buChar char="•"/>
            </a:pPr>
            <a:r>
              <a:rPr lang="en-US" b="0" i="0" dirty="0">
                <a:solidFill>
                  <a:srgbClr val="484848"/>
                </a:solidFill>
                <a:effectLst/>
                <a:latin typeface="proxima-nova"/>
              </a:rPr>
              <a:t>It conceptually makes sense for the filter text and checked value to live in </a:t>
            </a:r>
            <a:r>
              <a:rPr lang="en-US" b="0" i="0" dirty="0" err="1">
                <a:solidFill>
                  <a:srgbClr val="484848"/>
                </a:solidFill>
                <a:effectLst/>
                <a:latin typeface="proxima-nova"/>
              </a:rPr>
              <a:t>FilterableProductTable</a:t>
            </a:r>
            <a:endParaRPr lang="en-US" b="0" i="0" dirty="0">
              <a:solidFill>
                <a:srgbClr val="484848"/>
              </a:solidFill>
              <a:effectLst/>
              <a:latin typeface="proxima-nova"/>
            </a:endParaRPr>
          </a:p>
          <a:p>
            <a:pPr algn="l"/>
            <a:endParaRPr lang="en-US" b="0" i="0" dirty="0">
              <a:solidFill>
                <a:srgbClr val="484848"/>
              </a:solidFill>
              <a:effectLst/>
              <a:latin typeface="proxima-nova"/>
            </a:endParaRPr>
          </a:p>
          <a:p>
            <a:pPr algn="l"/>
            <a:r>
              <a:rPr lang="en-US" b="0" i="0" dirty="0">
                <a:solidFill>
                  <a:srgbClr val="484848"/>
                </a:solidFill>
                <a:effectLst/>
                <a:latin typeface="proxima-nova"/>
              </a:rPr>
              <a:t>Cool, so we've decided that our state lives in </a:t>
            </a:r>
            <a:r>
              <a:rPr lang="en-US" b="0" i="0" dirty="0" err="1">
                <a:solidFill>
                  <a:srgbClr val="484848"/>
                </a:solidFill>
                <a:effectLst/>
                <a:latin typeface="proxima-nova"/>
              </a:rPr>
              <a:t>FilterableProductTable</a:t>
            </a:r>
            <a:r>
              <a:rPr lang="en-US" b="0" i="0" dirty="0">
                <a:solidFill>
                  <a:srgbClr val="484848"/>
                </a:solidFill>
                <a:effectLst/>
                <a:latin typeface="proxima-nova"/>
              </a:rPr>
              <a:t>. First, add an instance property </a:t>
            </a:r>
            <a:r>
              <a:rPr lang="en-US" b="0" i="0" dirty="0" err="1">
                <a:solidFill>
                  <a:srgbClr val="484848"/>
                </a:solidFill>
                <a:effectLst/>
                <a:latin typeface="proxima-nova"/>
              </a:rPr>
              <a:t>this.state</a:t>
            </a:r>
            <a:r>
              <a:rPr lang="en-US" b="0" i="0" dirty="0">
                <a:solidFill>
                  <a:srgbClr val="484848"/>
                </a:solidFill>
                <a:effectLst/>
                <a:latin typeface="proxima-nova"/>
              </a:rPr>
              <a:t> = {</a:t>
            </a:r>
            <a:r>
              <a:rPr lang="en-US" b="0" i="0" dirty="0" err="1">
                <a:solidFill>
                  <a:srgbClr val="484848"/>
                </a:solidFill>
                <a:effectLst/>
                <a:latin typeface="proxima-nova"/>
              </a:rPr>
              <a:t>filterText</a:t>
            </a:r>
            <a:r>
              <a:rPr lang="en-US" b="0" i="0" dirty="0">
                <a:solidFill>
                  <a:srgbClr val="484848"/>
                </a:solidFill>
                <a:effectLst/>
                <a:latin typeface="proxima-nova"/>
              </a:rPr>
              <a:t>: '', </a:t>
            </a:r>
            <a:r>
              <a:rPr lang="en-US" b="0" i="0" dirty="0" err="1">
                <a:solidFill>
                  <a:srgbClr val="484848"/>
                </a:solidFill>
                <a:effectLst/>
                <a:latin typeface="proxima-nova"/>
              </a:rPr>
              <a:t>inStockOnly</a:t>
            </a:r>
            <a:r>
              <a:rPr lang="en-US" b="0" i="0" dirty="0">
                <a:solidFill>
                  <a:srgbClr val="484848"/>
                </a:solidFill>
                <a:effectLst/>
                <a:latin typeface="proxima-nova"/>
              </a:rPr>
              <a:t>: false} to </a:t>
            </a:r>
            <a:r>
              <a:rPr lang="en-US" b="0" i="0" dirty="0" err="1">
                <a:solidFill>
                  <a:srgbClr val="484848"/>
                </a:solidFill>
                <a:effectLst/>
                <a:latin typeface="proxima-nova"/>
              </a:rPr>
              <a:t>FilterableProductTable's</a:t>
            </a:r>
            <a:r>
              <a:rPr lang="en-US" b="0" i="0" dirty="0">
                <a:solidFill>
                  <a:srgbClr val="484848"/>
                </a:solidFill>
                <a:effectLst/>
                <a:latin typeface="proxima-nova"/>
              </a:rPr>
              <a:t> constructor to reflect the initial state of your application. Then, pass </a:t>
            </a:r>
            <a:r>
              <a:rPr lang="en-US" b="0" i="0" dirty="0" err="1">
                <a:solidFill>
                  <a:srgbClr val="484848"/>
                </a:solidFill>
                <a:effectLst/>
                <a:latin typeface="proxima-nova"/>
              </a:rPr>
              <a:t>filterText</a:t>
            </a:r>
            <a:r>
              <a:rPr lang="en-US" b="0" i="0" dirty="0">
                <a:solidFill>
                  <a:srgbClr val="484848"/>
                </a:solidFill>
                <a:effectLst/>
                <a:latin typeface="proxima-nova"/>
              </a:rPr>
              <a:t> and </a:t>
            </a:r>
            <a:r>
              <a:rPr lang="en-US" b="0" i="0" dirty="0" err="1">
                <a:solidFill>
                  <a:srgbClr val="484848"/>
                </a:solidFill>
                <a:effectLst/>
                <a:latin typeface="proxima-nova"/>
              </a:rPr>
              <a:t>inStockOnly</a:t>
            </a:r>
            <a:r>
              <a:rPr lang="en-US" b="0" i="0" dirty="0">
                <a:solidFill>
                  <a:srgbClr val="484848"/>
                </a:solidFill>
                <a:effectLst/>
                <a:latin typeface="proxima-nova"/>
              </a:rPr>
              <a:t> to </a:t>
            </a:r>
            <a:r>
              <a:rPr lang="en-US" b="0" i="0" dirty="0" err="1">
                <a:solidFill>
                  <a:srgbClr val="484848"/>
                </a:solidFill>
                <a:effectLst/>
                <a:latin typeface="proxima-nova"/>
              </a:rPr>
              <a:t>ProductTable</a:t>
            </a:r>
            <a:r>
              <a:rPr lang="en-US" b="0" i="0" dirty="0">
                <a:solidFill>
                  <a:srgbClr val="484848"/>
                </a:solidFill>
                <a:effectLst/>
                <a:latin typeface="proxima-nova"/>
              </a:rPr>
              <a:t> and </a:t>
            </a:r>
            <a:r>
              <a:rPr lang="en-US" b="0" i="0" dirty="0" err="1">
                <a:solidFill>
                  <a:srgbClr val="484848"/>
                </a:solidFill>
                <a:effectLst/>
                <a:latin typeface="proxima-nova"/>
              </a:rPr>
              <a:t>SearchBar</a:t>
            </a:r>
            <a:r>
              <a:rPr lang="en-US" b="0" i="0" dirty="0">
                <a:solidFill>
                  <a:srgbClr val="484848"/>
                </a:solidFill>
                <a:effectLst/>
                <a:latin typeface="proxima-nova"/>
              </a:rPr>
              <a:t> as a prop. Finally, use these props to filter the rows in </a:t>
            </a:r>
            <a:r>
              <a:rPr lang="en-US" b="0" i="0" dirty="0" err="1">
                <a:solidFill>
                  <a:srgbClr val="484848"/>
                </a:solidFill>
                <a:effectLst/>
                <a:latin typeface="proxima-nova"/>
              </a:rPr>
              <a:t>ProductTable</a:t>
            </a:r>
            <a:r>
              <a:rPr lang="en-US" b="0" i="0" dirty="0">
                <a:solidFill>
                  <a:srgbClr val="484848"/>
                </a:solidFill>
                <a:effectLst/>
                <a:latin typeface="proxima-nova"/>
              </a:rPr>
              <a:t> and set the values of the form fields in </a:t>
            </a:r>
            <a:r>
              <a:rPr lang="en-US" b="0" i="0" dirty="0" err="1">
                <a:solidFill>
                  <a:srgbClr val="484848"/>
                </a:solidFill>
                <a:effectLst/>
                <a:latin typeface="proxima-nova"/>
              </a:rPr>
              <a:t>SearchBar</a:t>
            </a:r>
            <a:r>
              <a:rPr lang="en-US" b="0" i="0" dirty="0">
                <a:solidFill>
                  <a:srgbClr val="484848"/>
                </a:solidFill>
                <a:effectLst/>
                <a:latin typeface="proxima-nova"/>
              </a:rPr>
              <a:t>.</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You can start seeing how your application will behave: set </a:t>
            </a:r>
            <a:r>
              <a:rPr lang="en-US" b="0" i="0" dirty="0" err="1">
                <a:solidFill>
                  <a:srgbClr val="484848"/>
                </a:solidFill>
                <a:effectLst/>
                <a:latin typeface="proxima-nova"/>
              </a:rPr>
              <a:t>filterText</a:t>
            </a:r>
            <a:r>
              <a:rPr lang="en-US" b="0" i="0" dirty="0">
                <a:solidFill>
                  <a:srgbClr val="484848"/>
                </a:solidFill>
                <a:effectLst/>
                <a:latin typeface="proxima-nova"/>
              </a:rPr>
              <a:t> to "ball" and refresh your app. You'll see that the data table is updated correctly.</a:t>
            </a:r>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2236075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484848"/>
                </a:solidFill>
                <a:effectLst/>
                <a:latin typeface="proxima-nova"/>
              </a:rPr>
              <a:t>https://facebook.github.io/react/docs/thinking-in-react.html</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So far, we've built an app that renders correctly as a function of props and state flowing down the hierarchy. Now it's time to support data flowing the other way: the form components deep in the hierarchy need to update the state in </a:t>
            </a:r>
            <a:r>
              <a:rPr lang="en-US" b="0" i="0" dirty="0" err="1">
                <a:solidFill>
                  <a:srgbClr val="484848"/>
                </a:solidFill>
                <a:effectLst/>
                <a:latin typeface="proxima-nova"/>
              </a:rPr>
              <a:t>FilterableProductTable</a:t>
            </a:r>
            <a:r>
              <a:rPr lang="en-US" b="0" i="0" dirty="0">
                <a:solidFill>
                  <a:srgbClr val="484848"/>
                </a:solidFill>
                <a:effectLst/>
                <a:latin typeface="proxima-nova"/>
              </a:rPr>
              <a:t>.</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React makes this data flow explicit to make it easy to understand how your program works, but it does require a little more typing than traditional two-way data binding.</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If you try to type or check the box in the current version of the example, you'll see that React ignores your input. This is intentional, as we've set the value prop of the input to always be equal to the state passed in from </a:t>
            </a:r>
            <a:r>
              <a:rPr lang="en-US" b="0" i="0" dirty="0" err="1">
                <a:solidFill>
                  <a:srgbClr val="484848"/>
                </a:solidFill>
                <a:effectLst/>
                <a:latin typeface="proxima-nova"/>
              </a:rPr>
              <a:t>FilterableProductTable</a:t>
            </a:r>
            <a:r>
              <a:rPr lang="en-US" b="0" i="0" dirty="0">
                <a:solidFill>
                  <a:srgbClr val="484848"/>
                </a:solidFill>
                <a:effectLst/>
                <a:latin typeface="proxima-nova"/>
              </a:rPr>
              <a:t>.</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Let's think about what we want to happen. We want to make sure that whenever the user changes the form, we update the state to reflect the user input. Since components should only update their own state, </a:t>
            </a:r>
            <a:r>
              <a:rPr lang="en-US" b="0" i="0" dirty="0" err="1">
                <a:solidFill>
                  <a:srgbClr val="484848"/>
                </a:solidFill>
                <a:effectLst/>
                <a:latin typeface="proxima-nova"/>
              </a:rPr>
              <a:t>FilterableProductTable</a:t>
            </a:r>
            <a:r>
              <a:rPr lang="en-US" b="0" i="0" dirty="0">
                <a:solidFill>
                  <a:srgbClr val="484848"/>
                </a:solidFill>
                <a:effectLst/>
                <a:latin typeface="proxima-nova"/>
              </a:rPr>
              <a:t> will pass a callback to </a:t>
            </a:r>
            <a:r>
              <a:rPr lang="en-US" b="0" i="0" dirty="0" err="1">
                <a:solidFill>
                  <a:srgbClr val="484848"/>
                </a:solidFill>
                <a:effectLst/>
                <a:latin typeface="proxima-nova"/>
              </a:rPr>
              <a:t>SearchBar</a:t>
            </a:r>
            <a:r>
              <a:rPr lang="en-US" b="0" i="0" dirty="0">
                <a:solidFill>
                  <a:srgbClr val="484848"/>
                </a:solidFill>
                <a:effectLst/>
                <a:latin typeface="proxima-nova"/>
              </a:rPr>
              <a:t> that will fire whenever the state should be updated. </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We can use the </a:t>
            </a:r>
            <a:r>
              <a:rPr lang="en-US" b="0" i="0" dirty="0" err="1">
                <a:solidFill>
                  <a:srgbClr val="484848"/>
                </a:solidFill>
                <a:effectLst/>
                <a:latin typeface="proxima-nova"/>
              </a:rPr>
              <a:t>onChange</a:t>
            </a:r>
            <a:r>
              <a:rPr lang="en-US" b="0" i="0" dirty="0">
                <a:solidFill>
                  <a:srgbClr val="484848"/>
                </a:solidFill>
                <a:effectLst/>
                <a:latin typeface="proxima-nova"/>
              </a:rPr>
              <a:t> event on the inputs to be notified of it. And the callback passed by </a:t>
            </a:r>
            <a:r>
              <a:rPr lang="en-US" b="0" i="0" dirty="0" err="1">
                <a:solidFill>
                  <a:srgbClr val="484848"/>
                </a:solidFill>
                <a:effectLst/>
                <a:latin typeface="proxima-nova"/>
              </a:rPr>
              <a:t>FilterableProductTable</a:t>
            </a:r>
            <a:r>
              <a:rPr lang="en-US" b="0" i="0" dirty="0">
                <a:solidFill>
                  <a:srgbClr val="484848"/>
                </a:solidFill>
                <a:effectLst/>
                <a:latin typeface="proxima-nova"/>
              </a:rPr>
              <a:t> will call </a:t>
            </a:r>
            <a:r>
              <a:rPr lang="en-US" b="0" i="0" dirty="0" err="1">
                <a:solidFill>
                  <a:srgbClr val="484848"/>
                </a:solidFill>
                <a:effectLst/>
                <a:latin typeface="proxima-nova"/>
              </a:rPr>
              <a:t>setState</a:t>
            </a:r>
            <a:r>
              <a:rPr lang="en-US" b="0" i="0" dirty="0">
                <a:solidFill>
                  <a:srgbClr val="484848"/>
                </a:solidFill>
                <a:effectLst/>
                <a:latin typeface="proxima-nova"/>
              </a:rPr>
              <a:t>(), and the app will be updated.</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Though this sounds complex, it's really just a few lines of code. And it's really explicit how your data is flowing throughout the app.</a:t>
            </a:r>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6157483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this web part and show the code.</a:t>
            </a:r>
          </a:p>
          <a:p>
            <a:endParaRPr lang="en-US" dirty="0"/>
          </a:p>
          <a:p>
            <a:r>
              <a:rPr lang="en-US" dirty="0"/>
              <a:t>https://github.com/SharePoint/sp-dev-fx-webparts/tree/master/samples/react-todo-basic</a:t>
            </a: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650437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val="39950837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Single_responsibility_principle"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dirty="0"/>
              <a:t>Getting started with SharePoint Framework</a:t>
            </a:r>
          </a:p>
        </p:txBody>
      </p:sp>
      <p:sp>
        <p:nvSpPr>
          <p:cNvPr id="6" name="Text Placeholder 5"/>
          <p:cNvSpPr>
            <a:spLocks noGrp="1"/>
          </p:cNvSpPr>
          <p:nvPr>
            <p:ph type="body" sz="quarter" idx="14"/>
          </p:nvPr>
        </p:nvSpPr>
        <p:spPr/>
        <p:txBody>
          <a:bodyPr/>
          <a:lstStyle/>
          <a:p>
            <a:r>
              <a:rPr lang="en-US" dirty="0"/>
              <a:t>Basic React implementation for building client-based web parts</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400" dirty="0"/>
              <a:t>Step 5: Add Inverse Data Flow </a:t>
            </a:r>
          </a:p>
        </p:txBody>
      </p:sp>
      <p:sp>
        <p:nvSpPr>
          <p:cNvPr id="7" name="Rectangle 3"/>
          <p:cNvSpPr>
            <a:spLocks noChangeArrowheads="1"/>
          </p:cNvSpPr>
          <p:nvPr/>
        </p:nvSpPr>
        <p:spPr bwMode="auto">
          <a:xfrm>
            <a:off x="8186794" y="2074624"/>
            <a:ext cx="3816424" cy="3647152"/>
          </a:xfrm>
          <a:prstGeom prst="rect">
            <a:avLst/>
          </a:prstGeom>
          <a:solidFill>
            <a:srgbClr val="000000"/>
          </a:solidFill>
          <a:ln>
            <a:noFill/>
          </a:ln>
          <a:effectLst/>
        </p:spPr>
        <p:txBody>
          <a:bodyPr vert="horz" wrap="square" lIns="91440" tIns="91440" rIns="0" bIns="91440" numCol="1" anchor="ctr" anchorCtr="0" compatLnSpc="1">
            <a:prstTxWarp prst="textNoShape">
              <a:avLst/>
            </a:prstTxWarp>
            <a:spAutoFit/>
          </a:bodyPr>
          <a:lstStyle/>
          <a:p>
            <a:pPr lvl="0" defTabSz="914400" eaLnBrk="0" fontAlgn="base" hangingPunct="0">
              <a:spcBef>
                <a:spcPct val="0"/>
              </a:spcBef>
              <a:spcAft>
                <a:spcPct val="0"/>
              </a:spcAft>
            </a:pPr>
            <a:r>
              <a:rPr lang="en-US" altLang="en-US" sz="900" dirty="0">
                <a:solidFill>
                  <a:srgbClr val="DDCA7E"/>
                </a:solidFill>
                <a:latin typeface="Source Code Pro"/>
              </a:rPr>
              <a:t>class</a:t>
            </a:r>
            <a:r>
              <a:rPr lang="en-US" altLang="en-US" sz="900" dirty="0">
                <a:solidFill>
                  <a:srgbClr val="FFFFFF"/>
                </a:solidFill>
                <a:latin typeface="Source Code Pro"/>
              </a:rPr>
              <a:t> </a:t>
            </a:r>
            <a:r>
              <a:rPr lang="en-US" altLang="en-US" sz="900" dirty="0" err="1">
                <a:solidFill>
                  <a:srgbClr val="809BBD"/>
                </a:solidFill>
                <a:latin typeface="Source Code Pro"/>
              </a:rPr>
              <a:t>FilterableProductTable</a:t>
            </a:r>
            <a:r>
              <a:rPr lang="en-US" altLang="en-US" sz="900" dirty="0">
                <a:solidFill>
                  <a:srgbClr val="FFFFFF"/>
                </a:solidFill>
                <a:latin typeface="Source Code Pro"/>
              </a:rPr>
              <a:t> </a:t>
            </a:r>
            <a:r>
              <a:rPr lang="en-US" altLang="en-US" sz="900" dirty="0">
                <a:solidFill>
                  <a:srgbClr val="DDCA7E"/>
                </a:solidFill>
                <a:latin typeface="Source Code Pro"/>
              </a:rPr>
              <a:t>extends</a:t>
            </a:r>
            <a:r>
              <a:rPr lang="en-US" altLang="en-US" sz="900" dirty="0">
                <a:solidFill>
                  <a:srgbClr val="FFFFFF"/>
                </a:solidFill>
                <a:latin typeface="Source Code Pro"/>
              </a:rPr>
              <a:t> </a:t>
            </a:r>
            <a:r>
              <a:rPr lang="en-US" altLang="en-US" sz="900" dirty="0" err="1">
                <a:solidFill>
                  <a:srgbClr val="DDCA7E"/>
                </a:solidFill>
                <a:latin typeface="Source Code Pro"/>
              </a:rPr>
              <a:t>React</a:t>
            </a:r>
            <a:r>
              <a:rPr lang="en-US" altLang="en-US" sz="900" dirty="0" err="1">
                <a:solidFill>
                  <a:srgbClr val="FFFFFF"/>
                </a:solidFill>
                <a:latin typeface="Source Code Pro"/>
              </a:rPr>
              <a:t>.</a:t>
            </a:r>
            <a:r>
              <a:rPr lang="en-US" altLang="en-US" sz="900" dirty="0" err="1">
                <a:solidFill>
                  <a:srgbClr val="9A8297"/>
                </a:solidFill>
                <a:latin typeface="Source Code Pro"/>
              </a:rPr>
              <a:t>Component</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9A8297"/>
                </a:solidFill>
                <a:latin typeface="Source Code Pro"/>
              </a:rPr>
              <a:t>constructor</a:t>
            </a:r>
            <a:r>
              <a:rPr lang="en-US" altLang="en-US" sz="900" dirty="0">
                <a:solidFill>
                  <a:srgbClr val="FFFFFF"/>
                </a:solidFill>
                <a:latin typeface="Source Code Pro"/>
              </a:rPr>
              <a:t>(</a:t>
            </a:r>
            <a:r>
              <a:rPr lang="en-US" altLang="en-US" sz="900" dirty="0">
                <a:solidFill>
                  <a:srgbClr val="809BBD"/>
                </a:solidFill>
                <a:latin typeface="Source Code Pro"/>
              </a:rPr>
              <a:t>props</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super</a:t>
            </a:r>
            <a:r>
              <a:rPr lang="en-US" altLang="en-US" sz="900" dirty="0">
                <a:solidFill>
                  <a:srgbClr val="FFFFFF"/>
                </a:solidFill>
                <a:latin typeface="Source Code Pro"/>
              </a:rPr>
              <a:t>(</a:t>
            </a:r>
            <a:r>
              <a:rPr lang="en-US" altLang="en-US" sz="900" dirty="0">
                <a:solidFill>
                  <a:srgbClr val="809BBD"/>
                </a:solidFill>
                <a:latin typeface="Source Code Pro"/>
              </a:rPr>
              <a:t>props</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a:solidFill>
                  <a:srgbClr val="FFFFFF"/>
                </a:solidFill>
                <a:latin typeface="Source Code Pro"/>
              </a:rPr>
              <a:t> </a:t>
            </a:r>
            <a:r>
              <a:rPr lang="en-US" altLang="en-US" sz="900" dirty="0">
                <a:solidFill>
                  <a:srgbClr val="CCCCCC"/>
                </a:solidFill>
                <a:latin typeface="Source Code Pro"/>
              </a:rPr>
              <a:t>=</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9A8297"/>
                </a:solidFill>
                <a:latin typeface="Source Code Pro"/>
              </a:rPr>
              <a:t>filterText</a:t>
            </a:r>
            <a:r>
              <a:rPr lang="en-US" altLang="en-US" sz="900" dirty="0">
                <a:solidFill>
                  <a:srgbClr val="FFFFFF"/>
                </a:solidFill>
                <a:latin typeface="Source Code Pro"/>
              </a:rPr>
              <a:t>: </a:t>
            </a:r>
            <a:r>
              <a:rPr lang="en-US" altLang="en-US" sz="900" dirty="0">
                <a:solidFill>
                  <a:srgbClr val="96B38A"/>
                </a:solidFill>
                <a:latin typeface="Source Code Pro"/>
              </a:rPr>
              <a: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9A8297"/>
                </a:solidFill>
                <a:latin typeface="Source Code Pro"/>
              </a:rPr>
              <a:t>inStockOnly</a:t>
            </a:r>
            <a:r>
              <a:rPr lang="en-US" altLang="en-US" sz="900" dirty="0">
                <a:solidFill>
                  <a:srgbClr val="FFFFFF"/>
                </a:solidFill>
                <a:latin typeface="Source Code Pro"/>
              </a:rPr>
              <a:t>: </a:t>
            </a:r>
            <a:r>
              <a:rPr lang="en-US" altLang="en-US" sz="900" dirty="0">
                <a:solidFill>
                  <a:srgbClr val="DDCA7E"/>
                </a:solidFill>
                <a:latin typeface="Source Code Pro"/>
              </a:rPr>
              <a:t>false</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9A8297"/>
                </a:solidFill>
                <a:latin typeface="Source Code Pro"/>
              </a:rPr>
              <a:t>render</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return</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&lt;div&gt;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a:t>
            </a:r>
            <a:r>
              <a:rPr lang="en-US" altLang="en-US" sz="900" dirty="0" err="1">
                <a:solidFill>
                  <a:srgbClr val="A7925A"/>
                </a:solidFill>
                <a:latin typeface="Source Code Pro"/>
              </a:rPr>
              <a:t>SearchBar</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filterText</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filterText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inStockOnly</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inStockOnly</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a:t>
            </a:r>
            <a:r>
              <a:rPr lang="en-US" altLang="en-US" sz="900" dirty="0" err="1">
                <a:solidFill>
                  <a:srgbClr val="A7925A"/>
                </a:solidFill>
                <a:latin typeface="Source Code Pro"/>
              </a:rPr>
              <a:t>ProductTable</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products</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props</a:t>
            </a:r>
            <a:r>
              <a:rPr lang="en-US" altLang="en-US" sz="900" dirty="0" err="1">
                <a:solidFill>
                  <a:srgbClr val="FFFFFF"/>
                </a:solidFill>
                <a:latin typeface="Source Code Pro"/>
              </a:rPr>
              <a:t>.</a:t>
            </a:r>
            <a:r>
              <a:rPr lang="en-US" altLang="en-US" sz="900" dirty="0" err="1">
                <a:solidFill>
                  <a:srgbClr val="9A8297"/>
                </a:solidFill>
                <a:latin typeface="Source Code Pro"/>
              </a:rPr>
              <a:t>products</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filterText</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filterText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inStockOnly</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inStockOnly</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&lt;/div&gt;</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a:t>
            </a:r>
            <a:r>
              <a:rPr lang="en-US" altLang="en-US" sz="300" dirty="0"/>
              <a:t> </a:t>
            </a:r>
            <a:endParaRPr lang="en-US" altLang="en-US" sz="1600" dirty="0">
              <a:latin typeface="Arial" panose="020B0604020202020204" pitchFamily="34" charset="0"/>
            </a:endParaRPr>
          </a:p>
        </p:txBody>
      </p:sp>
      <p:sp>
        <p:nvSpPr>
          <p:cNvPr id="5" name="Text Placeholder 1"/>
          <p:cNvSpPr txBox="1">
            <a:spLocks/>
          </p:cNvSpPr>
          <p:nvPr/>
        </p:nvSpPr>
        <p:spPr>
          <a:xfrm>
            <a:off x="274639" y="1337022"/>
            <a:ext cx="7671790" cy="375487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solidFill>
                  <a:schemeClr val="tx1"/>
                </a:solidFill>
                <a:latin typeface="Segoe UI Light" pitchFamily="34" charset="0"/>
              </a:rPr>
              <a:t>Add support for data flowing the other way</a:t>
            </a:r>
          </a:p>
          <a:p>
            <a:r>
              <a:rPr lang="en-US" sz="2000" dirty="0">
                <a:solidFill>
                  <a:schemeClr val="tx1"/>
                </a:solidFill>
                <a:latin typeface="Segoe UI Light" pitchFamily="34" charset="0"/>
              </a:rPr>
              <a:t>In this example, </a:t>
            </a:r>
            <a:r>
              <a:rPr lang="en-US" sz="2000" dirty="0"/>
              <a:t>the form components deep in the hierarchy need to update the state in </a:t>
            </a:r>
            <a:r>
              <a:rPr lang="en-US" sz="2000" dirty="0" err="1"/>
              <a:t>FilterableProductTable</a:t>
            </a:r>
            <a:endParaRPr lang="en-US" sz="2000" dirty="0"/>
          </a:p>
          <a:p>
            <a:r>
              <a:rPr lang="en-US" sz="2000" dirty="0"/>
              <a:t>React makes this data flow explicit to make it easy to understand how your program works, but it does require a little more typing than traditional two-way data binding.</a:t>
            </a:r>
          </a:p>
          <a:p>
            <a:r>
              <a:rPr lang="en-US" sz="2000" dirty="0"/>
              <a:t>Since components should only update their own state, </a:t>
            </a:r>
            <a:r>
              <a:rPr lang="en-US" sz="2000" dirty="0" err="1"/>
              <a:t>FilterableProductTable</a:t>
            </a:r>
            <a:r>
              <a:rPr lang="en-US" sz="2000" dirty="0"/>
              <a:t> will pass a callback to </a:t>
            </a:r>
            <a:r>
              <a:rPr lang="en-US" sz="2000" dirty="0" err="1"/>
              <a:t>SearchBar</a:t>
            </a:r>
            <a:r>
              <a:rPr lang="en-US" sz="2000" dirty="0"/>
              <a:t> that will fire whenever the state should be updated.</a:t>
            </a:r>
          </a:p>
          <a:p>
            <a:r>
              <a:rPr lang="en-US" sz="2000" dirty="0"/>
              <a:t>We can use the </a:t>
            </a:r>
            <a:r>
              <a:rPr lang="en-US" sz="2000" dirty="0" err="1"/>
              <a:t>onChange</a:t>
            </a:r>
            <a:r>
              <a:rPr lang="en-US" sz="2000" dirty="0"/>
              <a:t> event on the inputs to be notified of it. And the callback passed by </a:t>
            </a:r>
            <a:r>
              <a:rPr lang="en-US" sz="2000" dirty="0" err="1"/>
              <a:t>FilterableProductTable</a:t>
            </a:r>
            <a:r>
              <a:rPr lang="en-US" sz="2000" dirty="0"/>
              <a:t> will call </a:t>
            </a:r>
            <a:r>
              <a:rPr lang="en-US" sz="2000" dirty="0" err="1"/>
              <a:t>setState</a:t>
            </a:r>
            <a:r>
              <a:rPr lang="en-US" sz="2000" dirty="0"/>
              <a:t>(), and the app will be updated.</a:t>
            </a:r>
            <a:endParaRPr lang="en-US" sz="1600" dirty="0"/>
          </a:p>
        </p:txBody>
      </p:sp>
    </p:spTree>
    <p:extLst>
      <p:ext uri="{BB962C8B-B14F-4D97-AF65-F5344CB8AC3E}">
        <p14:creationId xmlns:p14="http://schemas.microsoft.com/office/powerpoint/2010/main" val="417662466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Basic React to do web part</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Component design</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Splitting UIs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Designing flows and communications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03648933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Component design</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Splitting UIs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Designing flows and communications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3447098"/>
          </a:xfrm>
        </p:spPr>
        <p:txBody>
          <a:bodyPr/>
          <a:lstStyle/>
          <a:p>
            <a:pPr fontAlgn="ctr"/>
            <a:endParaRPr lang="en-US" dirty="0"/>
          </a:p>
          <a:p>
            <a:pPr fontAlgn="ctr"/>
            <a:r>
              <a:rPr lang="en-US" dirty="0"/>
              <a:t>Component design</a:t>
            </a:r>
          </a:p>
          <a:p>
            <a:pPr fontAlgn="ctr"/>
            <a:r>
              <a:rPr lang="en-US" dirty="0"/>
              <a:t>Splitting UIs</a:t>
            </a:r>
          </a:p>
          <a:p>
            <a:pPr fontAlgn="ctr"/>
            <a:r>
              <a:rPr lang="en-US" dirty="0"/>
              <a:t>Designing flows and communications</a:t>
            </a:r>
          </a:p>
          <a:p>
            <a:endParaRPr lang="fi-FI" dirty="0"/>
          </a:p>
        </p:txBody>
      </p:sp>
      <p:sp>
        <p:nvSpPr>
          <p:cNvPr id="2" name="Title 1"/>
          <p:cNvSpPr>
            <a:spLocks noGrp="1"/>
          </p:cNvSpPr>
          <p:nvPr>
            <p:ph type="title"/>
          </p:nvPr>
        </p:nvSpPr>
        <p:spPr/>
        <p:txBody>
          <a:bodyPr/>
          <a:lstStyle/>
          <a:p>
            <a:r>
              <a:rPr lang="en-US" dirty="0"/>
              <a:t>Steps to design and build React based web parts</a:t>
            </a:r>
            <a:endParaRPr lang="fi-FI" dirty="0"/>
          </a:p>
        </p:txBody>
      </p:sp>
    </p:spTree>
    <p:extLst>
      <p:ext uri="{BB962C8B-B14F-4D97-AF65-F5344CB8AC3E}">
        <p14:creationId xmlns:p14="http://schemas.microsoft.com/office/powerpoint/2010/main" val="127637878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893647"/>
          </a:xfrm>
        </p:spPr>
        <p:txBody>
          <a:bodyPr/>
          <a:lstStyle/>
          <a:p>
            <a:r>
              <a:rPr lang="en-US" dirty="0">
                <a:solidFill>
                  <a:schemeClr val="tx1"/>
                </a:solidFill>
                <a:latin typeface="Segoe UI Light" pitchFamily="34" charset="0"/>
              </a:rPr>
              <a:t>Components written by different people should work well together</a:t>
            </a:r>
          </a:p>
          <a:p>
            <a:r>
              <a:rPr lang="en-US" dirty="0">
                <a:solidFill>
                  <a:schemeClr val="tx1"/>
                </a:solidFill>
                <a:latin typeface="Segoe UI Light" pitchFamily="34" charset="0"/>
              </a:rPr>
              <a:t>Add functionality to a component without causing rippling changes throughout the codebase</a:t>
            </a:r>
          </a:p>
          <a:p>
            <a:r>
              <a:rPr lang="en-US" dirty="0">
                <a:solidFill>
                  <a:schemeClr val="tx1"/>
                </a:solidFill>
                <a:latin typeface="Segoe UI Light" pitchFamily="34" charset="0"/>
              </a:rPr>
              <a:t>Use state and lifecycle hooks in moderation</a:t>
            </a:r>
          </a:p>
          <a:p>
            <a:r>
              <a:rPr lang="en-US" dirty="0">
                <a:solidFill>
                  <a:schemeClr val="tx1"/>
                </a:solidFill>
                <a:latin typeface="Segoe UI Light" pitchFamily="34" charset="0"/>
              </a:rPr>
              <a:t>Components describe any </a:t>
            </a:r>
            <a:r>
              <a:rPr lang="en-US" dirty="0" err="1">
                <a:solidFill>
                  <a:schemeClr val="tx1"/>
                </a:solidFill>
                <a:latin typeface="Segoe UI Light" pitchFamily="34" charset="0"/>
              </a:rPr>
              <a:t>composable</a:t>
            </a:r>
            <a:r>
              <a:rPr lang="en-US" dirty="0">
                <a:solidFill>
                  <a:schemeClr val="tx1"/>
                </a:solidFill>
                <a:latin typeface="Segoe UI Light" pitchFamily="34" charset="0"/>
              </a:rPr>
              <a:t> behavior</a:t>
            </a:r>
          </a:p>
          <a:p>
            <a:pPr lvl="1"/>
            <a:r>
              <a:rPr lang="en-US" dirty="0">
                <a:solidFill>
                  <a:schemeClr val="tx1"/>
                </a:solidFill>
                <a:latin typeface="Segoe UI Light" pitchFamily="34" charset="0"/>
              </a:rPr>
              <a:t>Rendering</a:t>
            </a:r>
          </a:p>
          <a:p>
            <a:pPr lvl="1"/>
            <a:r>
              <a:rPr lang="en-US" dirty="0">
                <a:solidFill>
                  <a:schemeClr val="tx1"/>
                </a:solidFill>
                <a:latin typeface="Segoe UI Light" pitchFamily="34" charset="0"/>
              </a:rPr>
              <a:t>Lifecycle</a:t>
            </a:r>
          </a:p>
          <a:p>
            <a:pPr lvl="1"/>
            <a:r>
              <a:rPr lang="en-US" dirty="0">
                <a:solidFill>
                  <a:schemeClr val="tx1"/>
                </a:solidFill>
                <a:latin typeface="Segoe UI Light" pitchFamily="34" charset="0"/>
              </a:rPr>
              <a:t>State</a:t>
            </a:r>
            <a:r>
              <a:rPr lang="en-US" dirty="0"/>
              <a:t> </a:t>
            </a:r>
          </a:p>
        </p:txBody>
      </p:sp>
      <p:sp>
        <p:nvSpPr>
          <p:cNvPr id="3" name="Title 2"/>
          <p:cNvSpPr>
            <a:spLocks noGrp="1"/>
          </p:cNvSpPr>
          <p:nvPr>
            <p:ph type="title"/>
          </p:nvPr>
        </p:nvSpPr>
        <p:spPr/>
        <p:txBody>
          <a:bodyPr/>
          <a:lstStyle/>
          <a:p>
            <a:r>
              <a:rPr lang="en-US" dirty="0"/>
              <a:t>React Design Principles</a:t>
            </a:r>
          </a:p>
        </p:txBody>
      </p:sp>
    </p:spTree>
    <p:extLst>
      <p:ext uri="{BB962C8B-B14F-4D97-AF65-F5344CB8AC3E}">
        <p14:creationId xmlns:p14="http://schemas.microsoft.com/office/powerpoint/2010/main" val="393688666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1415772"/>
          </a:xfrm>
        </p:spPr>
        <p:txBody>
          <a:bodyPr/>
          <a:lstStyle/>
          <a:p>
            <a:r>
              <a:rPr lang="en-US" b="1" dirty="0"/>
              <a:t>Start With A Mock</a:t>
            </a:r>
          </a:p>
          <a:p>
            <a:endParaRPr lang="fi-FI" dirty="0"/>
          </a:p>
        </p:txBody>
      </p:sp>
      <p:sp>
        <p:nvSpPr>
          <p:cNvPr id="2" name="Title 1"/>
          <p:cNvSpPr>
            <a:spLocks noGrp="1"/>
          </p:cNvSpPr>
          <p:nvPr>
            <p:ph type="title"/>
          </p:nvPr>
        </p:nvSpPr>
        <p:spPr/>
        <p:txBody>
          <a:bodyPr/>
          <a:lstStyle/>
          <a:p>
            <a:pPr fontAlgn="ctr"/>
            <a:r>
              <a:rPr lang="en-US" dirty="0"/>
              <a:t>Building In React</a:t>
            </a:r>
          </a:p>
        </p:txBody>
      </p:sp>
      <p:pic>
        <p:nvPicPr>
          <p:cNvPr id="6" name="Picture 5"/>
          <p:cNvPicPr>
            <a:picLocks noChangeAspect="1"/>
          </p:cNvPicPr>
          <p:nvPr/>
        </p:nvPicPr>
        <p:blipFill>
          <a:blip r:embed="rId3"/>
          <a:stretch>
            <a:fillRect/>
          </a:stretch>
        </p:blipFill>
        <p:spPr>
          <a:xfrm>
            <a:off x="961653" y="2489150"/>
            <a:ext cx="2127359" cy="2629035"/>
          </a:xfrm>
          <a:prstGeom prst="rect">
            <a:avLst/>
          </a:prstGeom>
        </p:spPr>
      </p:pic>
      <p:sp>
        <p:nvSpPr>
          <p:cNvPr id="7" name="Rectangle 6"/>
          <p:cNvSpPr/>
          <p:nvPr/>
        </p:nvSpPr>
        <p:spPr>
          <a:xfrm>
            <a:off x="3553941" y="2649505"/>
            <a:ext cx="8352928" cy="2308324"/>
          </a:xfrm>
          <a:prstGeom prst="rect">
            <a:avLst/>
          </a:prstGeom>
        </p:spPr>
        <p:txBody>
          <a:bodyPr wrap="square">
            <a:spAutoFit/>
          </a:bodyPr>
          <a:lstStyle/>
          <a:p>
            <a:r>
              <a:rPr lang="en-US" dirty="0">
                <a:solidFill>
                  <a:schemeClr val="accent1"/>
                </a:solidFill>
                <a:latin typeface="source-code-pro"/>
              </a:rPr>
              <a:t>[ </a:t>
            </a:r>
          </a:p>
          <a:p>
            <a:pPr lvl="1"/>
            <a:r>
              <a:rPr lang="en-US" dirty="0">
                <a:solidFill>
                  <a:schemeClr val="accent1"/>
                </a:solidFill>
                <a:latin typeface="source-code-pro"/>
              </a:rPr>
              <a:t>{category: "Sporting Goods", price: "$49.99", stocked: true, name: "Football"}, {category: "Sporting Goods", price: "$9.99", stocked: true, name: "Baseball"}, {category: "Sporting Goods", price: "$29.99", stocked: false, name: "Basketball"}, {category: "Electronics", price: "$99.99", stocked: true, name: "iPod Touch"}, {category: "Electronics", price: "$399.99", stocked: false, name: "iPhone 5"}, {category: "Electronics", price: "$199.99", stocked: true, name: "Nexus 7"} </a:t>
            </a:r>
          </a:p>
          <a:p>
            <a:r>
              <a:rPr lang="en-US" dirty="0">
                <a:solidFill>
                  <a:schemeClr val="accent1"/>
                </a:solidFill>
                <a:latin typeface="source-code-pro"/>
              </a:rPr>
              <a:t>];</a:t>
            </a:r>
            <a:endParaRPr lang="en-US" dirty="0">
              <a:solidFill>
                <a:schemeClr val="accent1"/>
              </a:solidFill>
            </a:endParaRPr>
          </a:p>
        </p:txBody>
      </p:sp>
    </p:spTree>
    <p:extLst>
      <p:ext uri="{BB962C8B-B14F-4D97-AF65-F5344CB8AC3E}">
        <p14:creationId xmlns:p14="http://schemas.microsoft.com/office/powerpoint/2010/main" val="355449049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815882"/>
          </a:xfrm>
        </p:spPr>
        <p:txBody>
          <a:bodyPr/>
          <a:lstStyle/>
          <a:p>
            <a:r>
              <a:rPr lang="en-US" sz="2000" dirty="0"/>
              <a:t>Draw boxes around components and name them</a:t>
            </a:r>
          </a:p>
          <a:p>
            <a:r>
              <a:rPr lang="en-US" sz="2000" dirty="0">
                <a:solidFill>
                  <a:schemeClr val="tx1"/>
                </a:solidFill>
                <a:latin typeface="Segoe UI Light" pitchFamily="34" charset="0"/>
              </a:rPr>
              <a:t>Use the </a:t>
            </a:r>
            <a:r>
              <a:rPr lang="en-US" sz="2000" dirty="0">
                <a:solidFill>
                  <a:schemeClr val="tx1"/>
                </a:solidFill>
                <a:latin typeface="Segoe UI Light" pitchFamily="34" charset="0"/>
                <a:hlinkClick r:id="rId3"/>
              </a:rPr>
              <a:t>single responsibility principle</a:t>
            </a:r>
            <a:r>
              <a:rPr lang="en-US" sz="2000" dirty="0">
                <a:solidFill>
                  <a:schemeClr val="tx1"/>
                </a:solidFill>
                <a:latin typeface="Segoe UI Light" pitchFamily="34" charset="0"/>
              </a:rPr>
              <a:t>, that is, a component should ideally only do one thing</a:t>
            </a:r>
          </a:p>
          <a:p>
            <a:r>
              <a:rPr lang="en-US" sz="2000" dirty="0">
                <a:solidFill>
                  <a:schemeClr val="tx1"/>
                </a:solidFill>
                <a:latin typeface="Segoe UI Light" pitchFamily="34" charset="0"/>
              </a:rPr>
              <a:t>UI and data models tend to adhere to the same </a:t>
            </a:r>
            <a:r>
              <a:rPr lang="en-US" sz="2000" i="1" dirty="0">
                <a:solidFill>
                  <a:schemeClr val="tx1"/>
                </a:solidFill>
                <a:latin typeface="Segoe UI Light" pitchFamily="34" charset="0"/>
              </a:rPr>
              <a:t>information architecture</a:t>
            </a:r>
          </a:p>
          <a:p>
            <a:r>
              <a:rPr lang="en-US" sz="2000" dirty="0"/>
              <a:t>Create components that represent exactly one piece of your data model</a:t>
            </a:r>
          </a:p>
          <a:p>
            <a:r>
              <a:rPr lang="en-US" sz="2000" dirty="0"/>
              <a:t>Arrange components into a hierarchy</a:t>
            </a:r>
          </a:p>
        </p:txBody>
      </p:sp>
      <p:sp>
        <p:nvSpPr>
          <p:cNvPr id="3" name="Title 2"/>
          <p:cNvSpPr>
            <a:spLocks noGrp="1"/>
          </p:cNvSpPr>
          <p:nvPr>
            <p:ph type="title"/>
          </p:nvPr>
        </p:nvSpPr>
        <p:spPr/>
        <p:txBody>
          <a:bodyPr/>
          <a:lstStyle/>
          <a:p>
            <a:r>
              <a:rPr lang="en-US" sz="4400" dirty="0"/>
              <a:t>1. Break The UI Into A Component Hierarchy</a:t>
            </a:r>
          </a:p>
        </p:txBody>
      </p:sp>
      <p:pic>
        <p:nvPicPr>
          <p:cNvPr id="4" name="Picture 3"/>
          <p:cNvPicPr>
            <a:picLocks noChangeAspect="1"/>
          </p:cNvPicPr>
          <p:nvPr/>
        </p:nvPicPr>
        <p:blipFill>
          <a:blip r:embed="rId4"/>
          <a:stretch>
            <a:fillRect/>
          </a:stretch>
        </p:blipFill>
        <p:spPr>
          <a:xfrm>
            <a:off x="745629" y="3137222"/>
            <a:ext cx="2565532" cy="3010055"/>
          </a:xfrm>
          <a:prstGeom prst="rect">
            <a:avLst/>
          </a:prstGeom>
        </p:spPr>
      </p:pic>
      <p:sp>
        <p:nvSpPr>
          <p:cNvPr id="8" name="Rectangle 7"/>
          <p:cNvSpPr/>
          <p:nvPr/>
        </p:nvSpPr>
        <p:spPr>
          <a:xfrm>
            <a:off x="3415836" y="3349587"/>
            <a:ext cx="8778669" cy="2585323"/>
          </a:xfrm>
          <a:prstGeom prst="rect">
            <a:avLst/>
          </a:prstGeom>
        </p:spPr>
        <p:txBody>
          <a:bodyPr wrap="square">
            <a:spAutoFit/>
          </a:bodyPr>
          <a:lstStyle/>
          <a:p>
            <a:r>
              <a:rPr lang="en-US" b="1" dirty="0" err="1"/>
              <a:t>FilterableProductTable</a:t>
            </a:r>
            <a:r>
              <a:rPr lang="en-US" dirty="0"/>
              <a:t> (</a:t>
            </a:r>
            <a:r>
              <a:rPr lang="en-US" dirty="0">
                <a:solidFill>
                  <a:schemeClr val="accent6"/>
                </a:solidFill>
              </a:rPr>
              <a:t>orange</a:t>
            </a:r>
            <a:r>
              <a:rPr lang="en-US" dirty="0"/>
              <a:t>): contains the entirety of the example</a:t>
            </a:r>
          </a:p>
          <a:p>
            <a:r>
              <a:rPr lang="en-US" b="1" dirty="0"/>
              <a:t>   </a:t>
            </a:r>
            <a:br>
              <a:rPr lang="en-US" b="1" dirty="0"/>
            </a:br>
            <a:r>
              <a:rPr lang="en-US" b="1" dirty="0"/>
              <a:t>   </a:t>
            </a:r>
            <a:r>
              <a:rPr lang="en-US" b="1" dirty="0" err="1"/>
              <a:t>SearchBar</a:t>
            </a:r>
            <a:r>
              <a:rPr lang="en-US" dirty="0"/>
              <a:t> (</a:t>
            </a:r>
            <a:r>
              <a:rPr lang="en-US" dirty="0">
                <a:solidFill>
                  <a:schemeClr val="accent1"/>
                </a:solidFill>
              </a:rPr>
              <a:t>blue</a:t>
            </a:r>
            <a:r>
              <a:rPr lang="en-US" dirty="0"/>
              <a:t>): receives all user input</a:t>
            </a:r>
          </a:p>
          <a:p>
            <a:r>
              <a:rPr lang="en-US" b="1" dirty="0"/>
              <a:t>   </a:t>
            </a:r>
            <a:br>
              <a:rPr lang="en-US" b="1" dirty="0"/>
            </a:br>
            <a:r>
              <a:rPr lang="en-US" b="1" dirty="0"/>
              <a:t>   </a:t>
            </a:r>
            <a:r>
              <a:rPr lang="en-US" b="1" dirty="0" err="1"/>
              <a:t>ProductTable</a:t>
            </a:r>
            <a:r>
              <a:rPr lang="en-US" dirty="0"/>
              <a:t> (</a:t>
            </a:r>
            <a:r>
              <a:rPr lang="en-US" dirty="0">
                <a:solidFill>
                  <a:schemeClr val="accent2">
                    <a:lumMod val="60000"/>
                    <a:lumOff val="40000"/>
                  </a:schemeClr>
                </a:solidFill>
              </a:rPr>
              <a:t>green</a:t>
            </a:r>
            <a:r>
              <a:rPr lang="en-US" dirty="0"/>
              <a:t>): displays and filters the data collection based on user input</a:t>
            </a:r>
          </a:p>
          <a:p>
            <a:r>
              <a:rPr lang="en-US" b="1" dirty="0"/>
              <a:t>   </a:t>
            </a:r>
            <a:br>
              <a:rPr lang="en-US" b="1" dirty="0"/>
            </a:br>
            <a:r>
              <a:rPr lang="en-US" b="1" dirty="0"/>
              <a:t>      </a:t>
            </a:r>
            <a:r>
              <a:rPr lang="en-US" b="1" dirty="0" err="1"/>
              <a:t>ProductCategoryRow</a:t>
            </a:r>
            <a:r>
              <a:rPr lang="en-US" dirty="0"/>
              <a:t> (</a:t>
            </a:r>
            <a:r>
              <a:rPr lang="en-US" dirty="0">
                <a:solidFill>
                  <a:srgbClr val="00B0F0"/>
                </a:solidFill>
              </a:rPr>
              <a:t>turquoise</a:t>
            </a:r>
            <a:r>
              <a:rPr lang="en-US" dirty="0"/>
              <a:t>): displays a heading for each category</a:t>
            </a:r>
          </a:p>
          <a:p>
            <a:r>
              <a:rPr lang="en-US" b="1" dirty="0"/>
              <a:t>   </a:t>
            </a:r>
            <a:br>
              <a:rPr lang="en-US" b="1" dirty="0"/>
            </a:br>
            <a:r>
              <a:rPr lang="en-US" b="1" dirty="0"/>
              <a:t>      </a:t>
            </a:r>
            <a:r>
              <a:rPr lang="en-US" b="1" dirty="0" err="1"/>
              <a:t>ProductRow</a:t>
            </a:r>
            <a:r>
              <a:rPr lang="en-US" dirty="0"/>
              <a:t> (</a:t>
            </a:r>
            <a:r>
              <a:rPr lang="en-US" dirty="0">
                <a:solidFill>
                  <a:srgbClr val="FF0000"/>
                </a:solidFill>
              </a:rPr>
              <a:t>red</a:t>
            </a:r>
            <a:r>
              <a:rPr lang="en-US" dirty="0"/>
              <a:t>): displays a row for each product</a:t>
            </a:r>
          </a:p>
        </p:txBody>
      </p:sp>
    </p:spTree>
    <p:extLst>
      <p:ext uri="{BB962C8B-B14F-4D97-AF65-F5344CB8AC3E}">
        <p14:creationId xmlns:p14="http://schemas.microsoft.com/office/powerpoint/2010/main" val="250105965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2092881"/>
          </a:xfrm>
        </p:spPr>
        <p:txBody>
          <a:bodyPr/>
          <a:lstStyle/>
          <a:p>
            <a:r>
              <a:rPr lang="en-US" sz="2000" dirty="0">
                <a:solidFill>
                  <a:schemeClr val="tx1"/>
                </a:solidFill>
                <a:latin typeface="Segoe UI Light" pitchFamily="34" charset="0"/>
              </a:rPr>
              <a:t>Build a version that takes your data model and renders the UI but has no interactivity </a:t>
            </a:r>
          </a:p>
          <a:p>
            <a:r>
              <a:rPr lang="en-US" sz="2000" dirty="0">
                <a:solidFill>
                  <a:schemeClr val="tx1"/>
                </a:solidFill>
                <a:latin typeface="Segoe UI Light" pitchFamily="34" charset="0"/>
              </a:rPr>
              <a:t>Build components that reuse other components and pass data using </a:t>
            </a:r>
            <a:r>
              <a:rPr lang="en-US" sz="2000" i="1" dirty="0">
                <a:solidFill>
                  <a:schemeClr val="tx1"/>
                </a:solidFill>
                <a:latin typeface="Segoe UI Light" pitchFamily="34" charset="0"/>
              </a:rPr>
              <a:t>props, </a:t>
            </a:r>
            <a:r>
              <a:rPr lang="en-US" sz="2000" b="1" dirty="0">
                <a:solidFill>
                  <a:schemeClr val="tx1"/>
                </a:solidFill>
                <a:latin typeface="Segoe UI Light" pitchFamily="34" charset="0"/>
              </a:rPr>
              <a:t>don't use state at all</a:t>
            </a:r>
            <a:r>
              <a:rPr lang="en-US" sz="2000" dirty="0">
                <a:solidFill>
                  <a:schemeClr val="tx1"/>
                </a:solidFill>
                <a:latin typeface="Segoe UI Light" pitchFamily="34" charset="0"/>
              </a:rPr>
              <a:t> to build this static version</a:t>
            </a:r>
          </a:p>
          <a:p>
            <a:r>
              <a:rPr lang="en-US" sz="2000" dirty="0">
                <a:solidFill>
                  <a:schemeClr val="tx1"/>
                </a:solidFill>
                <a:latin typeface="Segoe UI Light" pitchFamily="34" charset="0"/>
              </a:rPr>
              <a:t>The component at the top of the hierarchy (</a:t>
            </a:r>
            <a:r>
              <a:rPr lang="en-US" sz="2000" dirty="0" err="1">
                <a:solidFill>
                  <a:schemeClr val="tx1"/>
                </a:solidFill>
                <a:latin typeface="Segoe UI Light" pitchFamily="34" charset="0"/>
              </a:rPr>
              <a:t>FilterableProductTable</a:t>
            </a:r>
            <a:r>
              <a:rPr lang="en-US" sz="2000" dirty="0">
                <a:solidFill>
                  <a:schemeClr val="tx1"/>
                </a:solidFill>
                <a:latin typeface="Segoe UI Light" pitchFamily="34" charset="0"/>
              </a:rPr>
              <a:t>) will take your data model as a prop</a:t>
            </a:r>
          </a:p>
          <a:p>
            <a:endParaRPr lang="en-US" sz="2000" i="1" dirty="0">
              <a:solidFill>
                <a:schemeClr val="tx1"/>
              </a:solidFill>
              <a:latin typeface="Segoe UI Light" pitchFamily="34" charset="0"/>
            </a:endParaRPr>
          </a:p>
          <a:p>
            <a:endParaRPr lang="en-US" sz="2000" dirty="0"/>
          </a:p>
        </p:txBody>
      </p:sp>
      <p:sp>
        <p:nvSpPr>
          <p:cNvPr id="3" name="Title 2"/>
          <p:cNvSpPr>
            <a:spLocks noGrp="1"/>
          </p:cNvSpPr>
          <p:nvPr>
            <p:ph type="title"/>
          </p:nvPr>
        </p:nvSpPr>
        <p:spPr/>
        <p:txBody>
          <a:bodyPr/>
          <a:lstStyle/>
          <a:p>
            <a:r>
              <a:rPr lang="en-US" sz="4400" dirty="0"/>
              <a:t>2. Build A Static Version in React</a:t>
            </a:r>
          </a:p>
        </p:txBody>
      </p:sp>
      <p:sp>
        <p:nvSpPr>
          <p:cNvPr id="7" name="Rectangle 3"/>
          <p:cNvSpPr>
            <a:spLocks noChangeArrowheads="1"/>
          </p:cNvSpPr>
          <p:nvPr/>
        </p:nvSpPr>
        <p:spPr bwMode="auto">
          <a:xfrm>
            <a:off x="6074221" y="2630409"/>
            <a:ext cx="5795206" cy="3739485"/>
          </a:xfrm>
          <a:prstGeom prst="rect">
            <a:avLst/>
          </a:prstGeom>
          <a:solidFill>
            <a:srgbClr val="000000"/>
          </a:solidFill>
          <a:ln>
            <a:noFill/>
          </a:ln>
          <a:effectLst/>
        </p:spPr>
        <p:txBody>
          <a:bodyPr vert="horz" wrap="square" lIns="91440" tIns="91440" rIns="0" bIns="9144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DDCA7E"/>
                </a:solidFill>
                <a:effectLst/>
                <a:latin typeface="Consolas" panose="020B0609020204030204" pitchFamily="49" charset="0"/>
              </a:rPr>
              <a:t>class</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809BBD"/>
                </a:solidFill>
                <a:effectLst/>
                <a:latin typeface="Consolas" panose="020B0609020204030204" pitchFamily="49" charset="0"/>
              </a:rPr>
              <a:t>ProductCategoryRow</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extends</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DDCA7E"/>
                </a:solidFill>
                <a:effectLst/>
                <a:latin typeface="Consolas" panose="020B0609020204030204" pitchFamily="49" charset="0"/>
              </a:rPr>
              <a:t>React</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Component</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9A8297"/>
                </a:solidFill>
                <a:effectLst/>
                <a:latin typeface="Consolas" panose="020B0609020204030204" pitchFamily="49" charset="0"/>
              </a:rPr>
              <a:t>render</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return</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a:t>
            </a:r>
            <a:r>
              <a:rPr kumimoji="0" lang="en-US" altLang="en-US" sz="1100" b="0" i="0" u="none" strike="noStrike" cap="none" normalizeH="0" baseline="0" dirty="0" err="1">
                <a:ln>
                  <a:noFill/>
                </a:ln>
                <a:solidFill>
                  <a:srgbClr val="A7925A"/>
                </a:solidFill>
                <a:effectLst/>
                <a:latin typeface="Consolas" panose="020B0609020204030204" pitchFamily="49" charset="0"/>
              </a:rPr>
              <a:t>tr</a:t>
            </a:r>
            <a:r>
              <a:rPr kumimoji="0" lang="en-US" altLang="en-US" sz="1100" b="0" i="0" u="none" strike="noStrike" cap="none" normalizeH="0" baseline="0" dirty="0">
                <a:ln>
                  <a:noFill/>
                </a:ln>
                <a:solidFill>
                  <a:srgbClr val="A7925A"/>
                </a:solidFill>
                <a:effectLst/>
                <a:latin typeface="Consolas" panose="020B0609020204030204" pitchFamily="49" charset="0"/>
              </a:rPr>
              <a:t>&gt;&lt;</a:t>
            </a:r>
            <a:r>
              <a:rPr kumimoji="0" lang="en-US" altLang="en-US" sz="1100" b="0" i="0" u="none" strike="noStrike" cap="none" normalizeH="0" baseline="0" dirty="0" err="1">
                <a:ln>
                  <a:noFill/>
                </a:ln>
                <a:solidFill>
                  <a:srgbClr val="A7925A"/>
                </a:solidFill>
                <a:effectLst/>
                <a:latin typeface="Consolas" panose="020B0609020204030204" pitchFamily="49" charset="0"/>
              </a:rPr>
              <a:t>th</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DDCA7E"/>
                </a:solidFill>
                <a:effectLst/>
                <a:latin typeface="Consolas" panose="020B0609020204030204" pitchFamily="49" charset="0"/>
              </a:rPr>
              <a:t>colSpan</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6B38A"/>
                </a:solidFill>
                <a:effectLst/>
                <a:latin typeface="Consolas" panose="020B0609020204030204" pitchFamily="49" charset="0"/>
              </a:rPr>
              <a:t>"2"</a:t>
            </a:r>
            <a:r>
              <a:rPr kumimoji="0" lang="en-US" altLang="en-US" sz="1100" b="0" i="0" u="none" strike="noStrike" cap="none" normalizeH="0" baseline="0" dirty="0">
                <a:ln>
                  <a:noFill/>
                </a:ln>
                <a:solidFill>
                  <a:srgbClr val="A7925A"/>
                </a:solidFill>
                <a:effectLst/>
                <a:latin typeface="Consolas" panose="020B0609020204030204" pitchFamily="49" charset="0"/>
              </a:rPr>
              <a:t>&gt;</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DDCA7E"/>
                </a:solidFill>
                <a:effectLst/>
                <a:latin typeface="Consolas" panose="020B0609020204030204" pitchFamily="49" charset="0"/>
              </a:rPr>
              <a:t>this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props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category</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A7925A"/>
                </a:solidFill>
                <a:effectLst/>
                <a:latin typeface="Consolas" panose="020B0609020204030204" pitchFamily="49" charset="0"/>
              </a:rPr>
              <a:t>&lt;/</a:t>
            </a:r>
            <a:r>
              <a:rPr kumimoji="0" lang="en-US" altLang="en-US" sz="1100" b="0" i="0" u="none" strike="noStrike" cap="none" normalizeH="0" baseline="0" dirty="0" err="1">
                <a:ln>
                  <a:noFill/>
                </a:ln>
                <a:solidFill>
                  <a:srgbClr val="A7925A"/>
                </a:solidFill>
                <a:effectLst/>
                <a:latin typeface="Consolas" panose="020B0609020204030204" pitchFamily="49" charset="0"/>
              </a:rPr>
              <a:t>th</a:t>
            </a:r>
            <a:r>
              <a:rPr kumimoji="0" lang="en-US" altLang="en-US" sz="1100" b="0" i="0" u="none" strike="noStrike" cap="none" normalizeH="0" baseline="0" dirty="0">
                <a:ln>
                  <a:noFill/>
                </a:ln>
                <a:solidFill>
                  <a:srgbClr val="A7925A"/>
                </a:solidFill>
                <a:effectLst/>
                <a:latin typeface="Consolas" panose="020B0609020204030204" pitchFamily="49" charset="0"/>
              </a:rPr>
              <a:t>&gt;&lt;/</a:t>
            </a:r>
            <a:r>
              <a:rPr kumimoji="0" lang="en-US" altLang="en-US" sz="1100" b="0" i="0" u="none" strike="noStrike" cap="none" normalizeH="0" baseline="0" dirty="0" err="1">
                <a:ln>
                  <a:noFill/>
                </a:ln>
                <a:solidFill>
                  <a:srgbClr val="A7925A"/>
                </a:solidFill>
                <a:effectLst/>
                <a:latin typeface="Consolas" panose="020B0609020204030204" pitchFamily="49" charset="0"/>
              </a:rPr>
              <a:t>tr</a:t>
            </a:r>
            <a:r>
              <a:rPr kumimoji="0" lang="en-US" altLang="en-US" sz="1100" b="0" i="0" u="none" strike="noStrike" cap="none" normalizeH="0" baseline="0" dirty="0">
                <a:ln>
                  <a:noFill/>
                </a:ln>
                <a:solidFill>
                  <a:srgbClr val="A7925A"/>
                </a:solidFill>
                <a:effectLst/>
                <a:latin typeface="Consolas" panose="020B0609020204030204" pitchFamily="49" charset="0"/>
              </a:rPr>
              <a:t>&gt;</a:t>
            </a:r>
            <a:r>
              <a:rPr kumimoji="0" lang="en-US" altLang="en-US" sz="1100" b="0" i="0" u="none" strike="noStrike" cap="none" normalizeH="0" baseline="0" dirty="0">
                <a:ln>
                  <a:noFill/>
                </a:ln>
                <a:solidFill>
                  <a:srgbClr val="FFFFFF"/>
                </a:solidFill>
                <a:effectLst/>
                <a:latin typeface="Consolas" panose="020B0609020204030204" pitchFamily="49" charset="0"/>
              </a:rPr>
              <a: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a:t>
            </a:r>
            <a:br>
              <a:rPr kumimoji="0" lang="en-US" altLang="en-US" sz="1100" b="0" i="0" u="none" strike="noStrike" cap="none" normalizeH="0" baseline="0" dirty="0">
                <a:ln>
                  <a:noFill/>
                </a:ln>
                <a:solidFill>
                  <a:srgbClr val="FFFFFF"/>
                </a:solidFill>
                <a:effectLst/>
                <a:latin typeface="Consolas" panose="020B0609020204030204" pitchFamily="49" charset="0"/>
              </a:rPr>
            </a:b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DDCA7E"/>
                </a:solidFill>
                <a:effectLst/>
                <a:latin typeface="Consolas" panose="020B0609020204030204" pitchFamily="49" charset="0"/>
              </a:rPr>
              <a:t>class</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809BBD"/>
                </a:solidFill>
                <a:effectLst/>
                <a:latin typeface="Consolas" panose="020B0609020204030204" pitchFamily="49" charset="0"/>
              </a:rPr>
              <a:t>ProductRow</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extends</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DDCA7E"/>
                </a:solidFill>
                <a:effectLst/>
                <a:latin typeface="Consolas" panose="020B0609020204030204" pitchFamily="49" charset="0"/>
              </a:rPr>
              <a:t>React</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Component</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9A8297"/>
                </a:solidFill>
                <a:effectLst/>
                <a:latin typeface="Consolas" panose="020B0609020204030204" pitchFamily="49" charset="0"/>
              </a:rPr>
              <a:t>render</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DDCA7E"/>
                </a:solidFill>
                <a:effectLst/>
                <a:latin typeface="Consolas" panose="020B0609020204030204" pitchFamily="49" charset="0"/>
              </a:rPr>
              <a:t>var</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809BBD"/>
                </a:solidFill>
                <a:effectLst/>
                <a:latin typeface="Consolas" panose="020B0609020204030204" pitchFamily="49" charset="0"/>
              </a:rPr>
              <a:t>name</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CCCCCC"/>
                </a:solidFill>
                <a:effectLst/>
                <a:latin typeface="Consolas" panose="020B0609020204030204" pitchFamily="49" charset="0"/>
              </a:rPr>
              <a:t>=</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DDCA7E"/>
                </a:solidFill>
                <a:effectLst/>
                <a:latin typeface="Consolas" panose="020B0609020204030204" pitchFamily="49" charset="0"/>
              </a:rPr>
              <a:t>this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props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product</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stocked</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CCCCCC"/>
                </a:solidFill>
                <a:effectLst/>
                <a:latin typeface="Consolas" panose="020B0609020204030204" pitchFamily="49" charset="0"/>
              </a:rPr>
              <a: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this</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props</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product</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name</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&lt;span</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style</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DDCA7E"/>
                </a:solidFill>
                <a:effectLst/>
                <a:latin typeface="Consolas" panose="020B0609020204030204" pitchFamily="49" charset="0"/>
              </a:rPr>
              <a:t>color</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96B38A"/>
                </a:solidFill>
                <a:effectLst/>
                <a:latin typeface="Consolas" panose="020B0609020204030204" pitchFamily="49" charset="0"/>
              </a:rPr>
              <a:t>'red'</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A7925A"/>
                </a:solidFill>
                <a:effectLst/>
                <a:latin typeface="Consolas" panose="020B0609020204030204" pitchFamily="49" charset="0"/>
              </a:rPr>
              <a:t>&gt;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this</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props</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product</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name</a:t>
            </a:r>
            <a:r>
              <a:rPr kumimoji="0" lang="en-US" altLang="en-US" sz="1100" b="0" i="0" u="none" strike="noStrike" cap="none" normalizeH="0" baseline="0" dirty="0">
                <a:ln>
                  <a:noFill/>
                </a:ln>
                <a:solidFill>
                  <a:srgbClr val="FFFFFF"/>
                </a:solidFill>
                <a:effectLst/>
                <a:latin typeface="Consolas" panose="020B0609020204030204" pitchFamily="49" charset="0"/>
              </a:rPr>
              <a: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&lt;/span&gt;</a:t>
            </a:r>
            <a:r>
              <a:rPr kumimoji="0" lang="en-US" altLang="en-US" sz="1100" b="0" i="0" u="none" strike="noStrike" cap="none" normalizeH="0" baseline="0" dirty="0">
                <a:ln>
                  <a:noFill/>
                </a:ln>
                <a:solidFill>
                  <a:srgbClr val="FFFFFF"/>
                </a:solidFill>
                <a:effectLst/>
                <a:latin typeface="Consolas" panose="020B0609020204030204" pitchFamily="49" charset="0"/>
              </a:rPr>
              <a: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return</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a:t>
            </a:r>
            <a:r>
              <a:rPr kumimoji="0" lang="en-US" altLang="en-US" sz="1100" b="0" i="0" u="none" strike="noStrike" cap="none" normalizeH="0" baseline="0" dirty="0" err="1">
                <a:ln>
                  <a:noFill/>
                </a:ln>
                <a:solidFill>
                  <a:srgbClr val="A7925A"/>
                </a:solidFill>
                <a:effectLst/>
                <a:latin typeface="Consolas" panose="020B0609020204030204" pitchFamily="49" charset="0"/>
              </a:rPr>
              <a:t>tr</a:t>
            </a:r>
            <a:r>
              <a:rPr kumimoji="0" lang="en-US" altLang="en-US" sz="1100" b="0" i="0" u="none" strike="noStrike" cap="none" normalizeH="0" baseline="0" dirty="0">
                <a:ln>
                  <a:noFill/>
                </a:ln>
                <a:solidFill>
                  <a:srgbClr val="A7925A"/>
                </a:solidFill>
                <a:effectLst/>
                <a:latin typeface="Consolas" panose="020B0609020204030204" pitchFamily="49" charset="0"/>
              </a:rPr>
              <a:t>&gt;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&lt;td&gt;</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DDCA7E"/>
                </a:solidFill>
                <a:effectLst/>
                <a:latin typeface="Consolas" panose="020B0609020204030204" pitchFamily="49" charset="0"/>
              </a:rPr>
              <a:t>name</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A7925A"/>
                </a:solidFill>
                <a:effectLst/>
                <a:latin typeface="Consolas" panose="020B0609020204030204" pitchFamily="49" charset="0"/>
              </a:rPr>
              <a:t>&lt;/td&gt;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&lt;td&gt;</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DDCA7E"/>
                </a:solidFill>
                <a:effectLst/>
                <a:latin typeface="Consolas" panose="020B0609020204030204" pitchFamily="49" charset="0"/>
              </a:rPr>
              <a:t>this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props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product</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price</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A7925A"/>
                </a:solidFill>
                <a:effectLst/>
                <a:latin typeface="Consolas" panose="020B0609020204030204" pitchFamily="49" charset="0"/>
              </a:rPr>
              <a:t>&lt;/td&gt;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a:t>
            </a:r>
            <a:r>
              <a:rPr kumimoji="0" lang="en-US" altLang="en-US" sz="1100" b="0" i="0" u="none" strike="noStrike" cap="none" normalizeH="0" baseline="0" dirty="0" err="1">
                <a:ln>
                  <a:noFill/>
                </a:ln>
                <a:solidFill>
                  <a:srgbClr val="A7925A"/>
                </a:solidFill>
                <a:effectLst/>
                <a:latin typeface="Consolas" panose="020B0609020204030204" pitchFamily="49" charset="0"/>
              </a:rPr>
              <a:t>tr</a:t>
            </a:r>
            <a:r>
              <a:rPr kumimoji="0" lang="en-US" altLang="en-US" sz="1100" b="0" i="0" u="none" strike="noStrike" cap="none" normalizeH="0" baseline="0" dirty="0">
                <a:ln>
                  <a:noFill/>
                </a:ln>
                <a:solidFill>
                  <a:srgbClr val="A7925A"/>
                </a:solidFill>
                <a:effectLst/>
                <a:latin typeface="Consolas" panose="020B0609020204030204" pitchFamily="49" charset="0"/>
              </a:rPr>
              <a:t>&gt;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chemeClr val="tx1"/>
                </a:solidFill>
                <a:effectLst/>
                <a:latin typeface="Consolas" panose="020B0609020204030204" pitchFamily="49" charset="0"/>
              </a:rPr>
              <a:t> </a:t>
            </a:r>
          </a:p>
        </p:txBody>
      </p:sp>
      <p:sp>
        <p:nvSpPr>
          <p:cNvPr id="9" name="Rectangle 4"/>
          <p:cNvSpPr>
            <a:spLocks noChangeArrowheads="1"/>
          </p:cNvSpPr>
          <p:nvPr/>
        </p:nvSpPr>
        <p:spPr bwMode="auto">
          <a:xfrm>
            <a:off x="546137" y="3225704"/>
            <a:ext cx="4808003" cy="861774"/>
          </a:xfrm>
          <a:prstGeom prst="rect">
            <a:avLst/>
          </a:prstGeom>
          <a:solidFill>
            <a:srgbClr val="000000"/>
          </a:solidFill>
          <a:ln>
            <a:noFill/>
          </a:ln>
          <a:effectLst/>
        </p:spPr>
        <p:txBody>
          <a:bodyPr vert="horz" wrap="square" lIns="91440" tIns="91440" rIns="0" bIns="9144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A7925A"/>
                </a:solidFill>
                <a:effectLst/>
                <a:latin typeface="Consolas" panose="020B0609020204030204" pitchFamily="49" charset="0"/>
              </a:rPr>
              <a:t>&lt;div</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id</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6B38A"/>
                </a:solidFill>
                <a:effectLst/>
                <a:latin typeface="Consolas" panose="020B0609020204030204" pitchFamily="49" charset="0"/>
              </a:rPr>
              <a:t>"container"</a:t>
            </a:r>
            <a:r>
              <a:rPr kumimoji="0" lang="en-US" altLang="en-US" sz="1100" b="0" i="0" u="none" strike="noStrike" cap="none" normalizeH="0" baseline="0" dirty="0">
                <a:ln>
                  <a:noFill/>
                </a:ln>
                <a:solidFill>
                  <a:srgbClr val="A7925A"/>
                </a:solidFill>
                <a:effectLst/>
                <a:latin typeface="Consolas" panose="020B0609020204030204" pitchFamily="49" charset="0"/>
              </a:rPr>
              <a:t>&gt;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666666"/>
                </a:solidFill>
                <a:effectLst/>
                <a:latin typeface="Consolas" panose="020B0609020204030204" pitchFamily="49" charset="0"/>
              </a:rPr>
              <a:t>&lt;!-- This element's contents will be replaced with your component. --&gt;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A7925A"/>
                </a:solidFill>
                <a:effectLst/>
                <a:latin typeface="Consolas" panose="020B0609020204030204" pitchFamily="49" charset="0"/>
              </a:rPr>
              <a:t>&lt;/div&gt;</a:t>
            </a:r>
            <a:r>
              <a:rPr kumimoji="0" lang="en-US" altLang="en-US" sz="1100" b="0" i="0" u="none" strike="noStrike" cap="none" normalizeH="0" baseline="0" dirty="0">
                <a:ln>
                  <a:noFill/>
                </a:ln>
                <a:solidFill>
                  <a:schemeClr val="tx1"/>
                </a:solidFill>
                <a:effectLst/>
                <a:latin typeface="Consolas" panose="020B0609020204030204" pitchFamily="49" charset="0"/>
              </a:rPr>
              <a:t> </a:t>
            </a:r>
          </a:p>
        </p:txBody>
      </p:sp>
      <p:sp>
        <p:nvSpPr>
          <p:cNvPr id="11" name="Rectangle 6"/>
          <p:cNvSpPr>
            <a:spLocks noChangeArrowheads="1"/>
          </p:cNvSpPr>
          <p:nvPr/>
        </p:nvSpPr>
        <p:spPr bwMode="auto">
          <a:xfrm>
            <a:off x="525916" y="4865414"/>
            <a:ext cx="4808003" cy="692497"/>
          </a:xfrm>
          <a:prstGeom prst="rect">
            <a:avLst/>
          </a:prstGeom>
          <a:solidFill>
            <a:srgbClr val="000000"/>
          </a:solidFill>
          <a:ln>
            <a:noFill/>
          </a:ln>
          <a:effectLst/>
        </p:spPr>
        <p:txBody>
          <a:bodyPr vert="horz" wrap="square" lIns="91440" tIns="91440" rIns="0" bIns="9144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A7925A"/>
                </a:solidFill>
                <a:effectLst/>
                <a:latin typeface="Consolas" panose="020B0609020204030204" pitchFamily="49" charset="0"/>
              </a:rPr>
              <a:t>body</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9A8297"/>
                </a:solidFill>
                <a:effectLst/>
                <a:latin typeface="Consolas" panose="020B0609020204030204" pitchFamily="49" charset="0"/>
              </a:rPr>
              <a:t>padding</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0782A"/>
                </a:solidFill>
                <a:effectLst/>
                <a:latin typeface="Consolas" panose="020B0609020204030204" pitchFamily="49" charset="0"/>
              </a:rPr>
              <a:t>5px</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chemeClr val="tx1"/>
                </a:solidFill>
                <a:effectLst/>
                <a:latin typeface="Consolas" panose="020B0609020204030204" pitchFamily="49" charset="0"/>
              </a:rPr>
              <a:t> </a:t>
            </a:r>
          </a:p>
        </p:txBody>
      </p:sp>
    </p:spTree>
    <p:extLst>
      <p:ext uri="{BB962C8B-B14F-4D97-AF65-F5344CB8AC3E}">
        <p14:creationId xmlns:p14="http://schemas.microsoft.com/office/powerpoint/2010/main" val="166307488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5453801"/>
          </a:xfrm>
        </p:spPr>
        <p:txBody>
          <a:bodyPr/>
          <a:lstStyle/>
          <a:p>
            <a:r>
              <a:rPr lang="en-US" sz="2400" dirty="0">
                <a:solidFill>
                  <a:schemeClr val="tx1"/>
                </a:solidFill>
                <a:latin typeface="Segoe UI Light" pitchFamily="34" charset="0"/>
              </a:rPr>
              <a:t>To make your UI interactive, you need to be able to trigger changes to your underlying data model</a:t>
            </a:r>
          </a:p>
          <a:p>
            <a:pPr lvl="1"/>
            <a:r>
              <a:rPr lang="en-US" sz="1600" dirty="0">
                <a:solidFill>
                  <a:schemeClr val="tx1"/>
                </a:solidFill>
                <a:latin typeface="Segoe UI Light" pitchFamily="34" charset="0"/>
              </a:rPr>
              <a:t>React makes this easy with </a:t>
            </a:r>
            <a:r>
              <a:rPr lang="en-US" sz="1600" b="1" dirty="0">
                <a:solidFill>
                  <a:schemeClr val="tx1"/>
                </a:solidFill>
                <a:latin typeface="Segoe UI Light" pitchFamily="34" charset="0"/>
              </a:rPr>
              <a:t>state</a:t>
            </a:r>
            <a:endParaRPr lang="en-US" sz="1600" dirty="0">
              <a:solidFill>
                <a:schemeClr val="tx1"/>
              </a:solidFill>
              <a:latin typeface="Segoe UI Light" pitchFamily="34" charset="0"/>
            </a:endParaRPr>
          </a:p>
          <a:p>
            <a:r>
              <a:rPr lang="en-US" sz="2400" dirty="0">
                <a:solidFill>
                  <a:schemeClr val="tx1"/>
                </a:solidFill>
                <a:latin typeface="Segoe UI Light" pitchFamily="34" charset="0"/>
              </a:rPr>
              <a:t>Determine the minimal set of mutable state that your app needs</a:t>
            </a:r>
          </a:p>
          <a:p>
            <a:pPr lvl="1"/>
            <a:r>
              <a:rPr lang="en-US" sz="1600" b="1" i="1" dirty="0">
                <a:solidFill>
                  <a:schemeClr val="tx1"/>
                </a:solidFill>
                <a:latin typeface="Segoe UI Light" pitchFamily="34" charset="0"/>
              </a:rPr>
              <a:t>Don't Repeat Yourself!</a:t>
            </a:r>
          </a:p>
          <a:p>
            <a:r>
              <a:rPr lang="en-US" sz="2400" dirty="0">
                <a:solidFill>
                  <a:schemeClr val="tx1"/>
                </a:solidFill>
                <a:latin typeface="Segoe UI Light" pitchFamily="34" charset="0"/>
              </a:rPr>
              <a:t>Think of all of the pieces of data in the example application</a:t>
            </a:r>
          </a:p>
          <a:p>
            <a:pPr lvl="1"/>
            <a:r>
              <a:rPr lang="en-US" sz="1600" dirty="0">
                <a:solidFill>
                  <a:schemeClr val="tx1"/>
                </a:solidFill>
                <a:latin typeface="Segoe UI Light" pitchFamily="34" charset="0"/>
              </a:rPr>
              <a:t>The original list of products</a:t>
            </a:r>
          </a:p>
          <a:p>
            <a:pPr lvl="1"/>
            <a:r>
              <a:rPr lang="en-US" sz="1600" dirty="0">
                <a:solidFill>
                  <a:schemeClr val="tx1"/>
                </a:solidFill>
                <a:latin typeface="Segoe UI Light" pitchFamily="34" charset="0"/>
              </a:rPr>
              <a:t>The search text the user has entered</a:t>
            </a:r>
          </a:p>
          <a:p>
            <a:pPr lvl="1"/>
            <a:r>
              <a:rPr lang="en-US" sz="1600" dirty="0">
                <a:solidFill>
                  <a:schemeClr val="tx1"/>
                </a:solidFill>
                <a:latin typeface="Segoe UI Light" pitchFamily="34" charset="0"/>
              </a:rPr>
              <a:t>The value of the checkbox</a:t>
            </a:r>
          </a:p>
          <a:p>
            <a:pPr lvl="1"/>
            <a:r>
              <a:rPr lang="en-US" sz="1600" dirty="0">
                <a:solidFill>
                  <a:schemeClr val="tx1"/>
                </a:solidFill>
                <a:latin typeface="Segoe UI Light" pitchFamily="34" charset="0"/>
              </a:rPr>
              <a:t>The filtered list of products</a:t>
            </a:r>
            <a:endParaRPr lang="en-US" sz="1600" i="1" dirty="0">
              <a:solidFill>
                <a:schemeClr val="tx1"/>
              </a:solidFill>
              <a:latin typeface="Segoe UI Light" pitchFamily="34" charset="0"/>
            </a:endParaRPr>
          </a:p>
          <a:p>
            <a:r>
              <a:rPr lang="en-US" sz="2400" dirty="0">
                <a:solidFill>
                  <a:schemeClr val="tx1"/>
                </a:solidFill>
                <a:latin typeface="Segoe UI Light" pitchFamily="34" charset="0"/>
              </a:rPr>
              <a:t>Go through each one and figure out which one is state</a:t>
            </a:r>
          </a:p>
          <a:p>
            <a:pPr lvl="1"/>
            <a:r>
              <a:rPr lang="en-US" sz="1600" dirty="0">
                <a:solidFill>
                  <a:schemeClr val="tx1"/>
                </a:solidFill>
                <a:latin typeface="Segoe UI Light" pitchFamily="34" charset="0"/>
              </a:rPr>
              <a:t>Is it passed in from a parent via props? If so, it probably isn't state.</a:t>
            </a:r>
          </a:p>
          <a:p>
            <a:pPr lvl="1"/>
            <a:r>
              <a:rPr lang="en-US" sz="1600" dirty="0">
                <a:solidFill>
                  <a:schemeClr val="tx1"/>
                </a:solidFill>
                <a:latin typeface="Segoe UI Light" pitchFamily="34" charset="0"/>
              </a:rPr>
              <a:t>Does it remain unchanged over time? If so, it probably isn't state.</a:t>
            </a:r>
          </a:p>
          <a:p>
            <a:pPr lvl="1"/>
            <a:r>
              <a:rPr lang="en-US" sz="1600" dirty="0">
                <a:solidFill>
                  <a:schemeClr val="tx1"/>
                </a:solidFill>
                <a:latin typeface="Segoe UI Light" pitchFamily="34" charset="0"/>
              </a:rPr>
              <a:t>Can you compute it based on any other state or props in your component? If so, it isn't state.</a:t>
            </a:r>
          </a:p>
          <a:p>
            <a:r>
              <a:rPr lang="en-US" sz="2400" dirty="0">
                <a:solidFill>
                  <a:schemeClr val="tx1"/>
                </a:solidFill>
                <a:latin typeface="Segoe UI Light" pitchFamily="34" charset="0"/>
              </a:rPr>
              <a:t>So finally, our state is:</a:t>
            </a:r>
          </a:p>
          <a:p>
            <a:pPr lvl="1"/>
            <a:r>
              <a:rPr lang="en-US" sz="1600" dirty="0">
                <a:solidFill>
                  <a:schemeClr val="tx1"/>
                </a:solidFill>
                <a:latin typeface="Segoe UI Light" pitchFamily="34" charset="0"/>
              </a:rPr>
              <a:t>The search text the user has entered</a:t>
            </a:r>
          </a:p>
          <a:p>
            <a:pPr lvl="1"/>
            <a:r>
              <a:rPr lang="en-US" sz="1600" dirty="0">
                <a:solidFill>
                  <a:schemeClr val="tx1"/>
                </a:solidFill>
                <a:latin typeface="Segoe UI Light" pitchFamily="34" charset="0"/>
              </a:rPr>
              <a:t>The value of the checkbox</a:t>
            </a:r>
            <a:endParaRPr lang="en-US" sz="2000" dirty="0"/>
          </a:p>
        </p:txBody>
      </p:sp>
      <p:sp>
        <p:nvSpPr>
          <p:cNvPr id="3" name="Title 2"/>
          <p:cNvSpPr>
            <a:spLocks noGrp="1"/>
          </p:cNvSpPr>
          <p:nvPr>
            <p:ph type="title"/>
          </p:nvPr>
        </p:nvSpPr>
        <p:spPr/>
        <p:txBody>
          <a:bodyPr/>
          <a:lstStyle/>
          <a:p>
            <a:r>
              <a:rPr lang="en-US" sz="3200" dirty="0"/>
              <a:t>Step 3: Identify The Minimal (but complete) Representation Of UI State </a:t>
            </a:r>
          </a:p>
        </p:txBody>
      </p:sp>
    </p:spTree>
    <p:extLst>
      <p:ext uri="{BB962C8B-B14F-4D97-AF65-F5344CB8AC3E}">
        <p14:creationId xmlns:p14="http://schemas.microsoft.com/office/powerpoint/2010/main" val="40257916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723549"/>
          </a:xfrm>
        </p:spPr>
        <p:txBody>
          <a:bodyPr/>
          <a:lstStyle/>
          <a:p>
            <a:r>
              <a:rPr lang="en-US" sz="2800" dirty="0">
                <a:solidFill>
                  <a:schemeClr val="tx1"/>
                </a:solidFill>
                <a:latin typeface="Segoe UI Light" pitchFamily="34" charset="0"/>
              </a:rPr>
              <a:t>Identify which component mutates, or owns, the state</a:t>
            </a:r>
          </a:p>
          <a:p>
            <a:r>
              <a:rPr lang="en-US" sz="2800" dirty="0">
                <a:solidFill>
                  <a:schemeClr val="tx1"/>
                </a:solidFill>
                <a:latin typeface="Segoe UI Light" pitchFamily="34" charset="0"/>
              </a:rPr>
              <a:t>For each piece of state in the app:</a:t>
            </a:r>
          </a:p>
          <a:p>
            <a:endParaRPr lang="en-US" sz="2000" i="1" dirty="0">
              <a:solidFill>
                <a:schemeClr val="tx1"/>
              </a:solidFill>
              <a:latin typeface="Segoe UI Light" pitchFamily="34" charset="0"/>
            </a:endParaRPr>
          </a:p>
          <a:p>
            <a:endParaRPr lang="en-US" sz="2000" dirty="0"/>
          </a:p>
        </p:txBody>
      </p:sp>
      <p:sp>
        <p:nvSpPr>
          <p:cNvPr id="3" name="Title 2"/>
          <p:cNvSpPr>
            <a:spLocks noGrp="1"/>
          </p:cNvSpPr>
          <p:nvPr>
            <p:ph type="title"/>
          </p:nvPr>
        </p:nvSpPr>
        <p:spPr/>
        <p:txBody>
          <a:bodyPr/>
          <a:lstStyle/>
          <a:p>
            <a:r>
              <a:rPr lang="en-US" sz="4400" dirty="0"/>
              <a:t>Step 4: Identify Where Your State Should Live </a:t>
            </a:r>
          </a:p>
        </p:txBody>
      </p:sp>
      <p:sp>
        <p:nvSpPr>
          <p:cNvPr id="7" name="Rectangle 3"/>
          <p:cNvSpPr>
            <a:spLocks noChangeArrowheads="1"/>
          </p:cNvSpPr>
          <p:nvPr/>
        </p:nvSpPr>
        <p:spPr bwMode="auto">
          <a:xfrm>
            <a:off x="8186794" y="2074624"/>
            <a:ext cx="3816424" cy="3647152"/>
          </a:xfrm>
          <a:prstGeom prst="rect">
            <a:avLst/>
          </a:prstGeom>
          <a:solidFill>
            <a:srgbClr val="000000"/>
          </a:solidFill>
          <a:ln>
            <a:noFill/>
          </a:ln>
          <a:effectLst/>
        </p:spPr>
        <p:txBody>
          <a:bodyPr vert="horz" wrap="square" lIns="91440" tIns="91440" rIns="0" bIns="91440" numCol="1" anchor="ctr" anchorCtr="0" compatLnSpc="1">
            <a:prstTxWarp prst="textNoShape">
              <a:avLst/>
            </a:prstTxWarp>
            <a:spAutoFit/>
          </a:bodyPr>
          <a:lstStyle/>
          <a:p>
            <a:pPr lvl="0" defTabSz="914400" eaLnBrk="0" fontAlgn="base" hangingPunct="0">
              <a:spcBef>
                <a:spcPct val="0"/>
              </a:spcBef>
              <a:spcAft>
                <a:spcPct val="0"/>
              </a:spcAft>
            </a:pPr>
            <a:r>
              <a:rPr lang="en-US" altLang="en-US" sz="900" dirty="0">
                <a:solidFill>
                  <a:srgbClr val="DDCA7E"/>
                </a:solidFill>
                <a:latin typeface="Source Code Pro"/>
              </a:rPr>
              <a:t>class</a:t>
            </a:r>
            <a:r>
              <a:rPr lang="en-US" altLang="en-US" sz="900" dirty="0">
                <a:solidFill>
                  <a:srgbClr val="FFFFFF"/>
                </a:solidFill>
                <a:latin typeface="Source Code Pro"/>
              </a:rPr>
              <a:t> </a:t>
            </a:r>
            <a:r>
              <a:rPr lang="en-US" altLang="en-US" sz="900" dirty="0" err="1">
                <a:solidFill>
                  <a:srgbClr val="809BBD"/>
                </a:solidFill>
                <a:latin typeface="Source Code Pro"/>
              </a:rPr>
              <a:t>FilterableProductTable</a:t>
            </a:r>
            <a:r>
              <a:rPr lang="en-US" altLang="en-US" sz="900" dirty="0">
                <a:solidFill>
                  <a:srgbClr val="FFFFFF"/>
                </a:solidFill>
                <a:latin typeface="Source Code Pro"/>
              </a:rPr>
              <a:t> </a:t>
            </a:r>
            <a:r>
              <a:rPr lang="en-US" altLang="en-US" sz="900" dirty="0">
                <a:solidFill>
                  <a:srgbClr val="DDCA7E"/>
                </a:solidFill>
                <a:latin typeface="Source Code Pro"/>
              </a:rPr>
              <a:t>extends</a:t>
            </a:r>
            <a:r>
              <a:rPr lang="en-US" altLang="en-US" sz="900" dirty="0">
                <a:solidFill>
                  <a:srgbClr val="FFFFFF"/>
                </a:solidFill>
                <a:latin typeface="Source Code Pro"/>
              </a:rPr>
              <a:t> </a:t>
            </a:r>
            <a:r>
              <a:rPr lang="en-US" altLang="en-US" sz="900" dirty="0" err="1">
                <a:solidFill>
                  <a:srgbClr val="DDCA7E"/>
                </a:solidFill>
                <a:latin typeface="Source Code Pro"/>
              </a:rPr>
              <a:t>React</a:t>
            </a:r>
            <a:r>
              <a:rPr lang="en-US" altLang="en-US" sz="900" dirty="0" err="1">
                <a:solidFill>
                  <a:srgbClr val="FFFFFF"/>
                </a:solidFill>
                <a:latin typeface="Source Code Pro"/>
              </a:rPr>
              <a:t>.</a:t>
            </a:r>
            <a:r>
              <a:rPr lang="en-US" altLang="en-US" sz="900" dirty="0" err="1">
                <a:solidFill>
                  <a:srgbClr val="9A8297"/>
                </a:solidFill>
                <a:latin typeface="Source Code Pro"/>
              </a:rPr>
              <a:t>Component</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9A8297"/>
                </a:solidFill>
                <a:latin typeface="Source Code Pro"/>
              </a:rPr>
              <a:t>constructor</a:t>
            </a:r>
            <a:r>
              <a:rPr lang="en-US" altLang="en-US" sz="900" dirty="0">
                <a:solidFill>
                  <a:srgbClr val="FFFFFF"/>
                </a:solidFill>
                <a:latin typeface="Source Code Pro"/>
              </a:rPr>
              <a:t>(</a:t>
            </a:r>
            <a:r>
              <a:rPr lang="en-US" altLang="en-US" sz="900" dirty="0">
                <a:solidFill>
                  <a:srgbClr val="809BBD"/>
                </a:solidFill>
                <a:latin typeface="Source Code Pro"/>
              </a:rPr>
              <a:t>props</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super</a:t>
            </a:r>
            <a:r>
              <a:rPr lang="en-US" altLang="en-US" sz="900" dirty="0">
                <a:solidFill>
                  <a:srgbClr val="FFFFFF"/>
                </a:solidFill>
                <a:latin typeface="Source Code Pro"/>
              </a:rPr>
              <a:t>(</a:t>
            </a:r>
            <a:r>
              <a:rPr lang="en-US" altLang="en-US" sz="900" dirty="0">
                <a:solidFill>
                  <a:srgbClr val="809BBD"/>
                </a:solidFill>
                <a:latin typeface="Source Code Pro"/>
              </a:rPr>
              <a:t>props</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a:solidFill>
                  <a:srgbClr val="FFFFFF"/>
                </a:solidFill>
                <a:latin typeface="Source Code Pro"/>
              </a:rPr>
              <a:t> </a:t>
            </a:r>
            <a:r>
              <a:rPr lang="en-US" altLang="en-US" sz="900" dirty="0">
                <a:solidFill>
                  <a:srgbClr val="CCCCCC"/>
                </a:solidFill>
                <a:latin typeface="Source Code Pro"/>
              </a:rPr>
              <a:t>=</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9A8297"/>
                </a:solidFill>
                <a:latin typeface="Source Code Pro"/>
              </a:rPr>
              <a:t>filterText</a:t>
            </a:r>
            <a:r>
              <a:rPr lang="en-US" altLang="en-US" sz="900" dirty="0">
                <a:solidFill>
                  <a:srgbClr val="FFFFFF"/>
                </a:solidFill>
                <a:latin typeface="Source Code Pro"/>
              </a:rPr>
              <a:t>: </a:t>
            </a:r>
            <a:r>
              <a:rPr lang="en-US" altLang="en-US" sz="900" dirty="0">
                <a:solidFill>
                  <a:srgbClr val="96B38A"/>
                </a:solidFill>
                <a:latin typeface="Source Code Pro"/>
              </a:rPr>
              <a: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9A8297"/>
                </a:solidFill>
                <a:latin typeface="Source Code Pro"/>
              </a:rPr>
              <a:t>inStockOnly</a:t>
            </a:r>
            <a:r>
              <a:rPr lang="en-US" altLang="en-US" sz="900" dirty="0">
                <a:solidFill>
                  <a:srgbClr val="FFFFFF"/>
                </a:solidFill>
                <a:latin typeface="Source Code Pro"/>
              </a:rPr>
              <a:t>: </a:t>
            </a:r>
            <a:r>
              <a:rPr lang="en-US" altLang="en-US" sz="900" dirty="0">
                <a:solidFill>
                  <a:srgbClr val="DDCA7E"/>
                </a:solidFill>
                <a:latin typeface="Source Code Pro"/>
              </a:rPr>
              <a:t>false</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9A8297"/>
                </a:solidFill>
                <a:latin typeface="Source Code Pro"/>
              </a:rPr>
              <a:t>render</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return</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&lt;div&gt;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a:t>
            </a:r>
            <a:r>
              <a:rPr lang="en-US" altLang="en-US" sz="900" dirty="0" err="1">
                <a:solidFill>
                  <a:srgbClr val="A7925A"/>
                </a:solidFill>
                <a:latin typeface="Source Code Pro"/>
              </a:rPr>
              <a:t>SearchBar</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filterText</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filterText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inStockOnly</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inStockOnly</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a:t>
            </a:r>
            <a:r>
              <a:rPr lang="en-US" altLang="en-US" sz="900" dirty="0" err="1">
                <a:solidFill>
                  <a:srgbClr val="A7925A"/>
                </a:solidFill>
                <a:latin typeface="Source Code Pro"/>
              </a:rPr>
              <a:t>ProductTable</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products</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props</a:t>
            </a:r>
            <a:r>
              <a:rPr lang="en-US" altLang="en-US" sz="900" dirty="0" err="1">
                <a:solidFill>
                  <a:srgbClr val="FFFFFF"/>
                </a:solidFill>
                <a:latin typeface="Source Code Pro"/>
              </a:rPr>
              <a:t>.</a:t>
            </a:r>
            <a:r>
              <a:rPr lang="en-US" altLang="en-US" sz="900" dirty="0" err="1">
                <a:solidFill>
                  <a:srgbClr val="9A8297"/>
                </a:solidFill>
                <a:latin typeface="Source Code Pro"/>
              </a:rPr>
              <a:t>products</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filterText</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filterText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inStockOnly</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inStockOnly</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&lt;/div&gt;</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a:t>
            </a:r>
            <a:r>
              <a:rPr lang="en-US" altLang="en-US" sz="300" dirty="0"/>
              <a:t> </a:t>
            </a:r>
            <a:endParaRPr lang="en-US" altLang="en-US" sz="1600" dirty="0">
              <a:latin typeface="Arial" panose="020B0604020202020204" pitchFamily="34" charset="0"/>
            </a:endParaRPr>
          </a:p>
        </p:txBody>
      </p:sp>
      <p:sp>
        <p:nvSpPr>
          <p:cNvPr id="8" name="TextBox 7"/>
          <p:cNvSpPr txBox="1"/>
          <p:nvPr/>
        </p:nvSpPr>
        <p:spPr>
          <a:xfrm>
            <a:off x="591879" y="2273126"/>
            <a:ext cx="7436295" cy="3865674"/>
          </a:xfrm>
          <a:prstGeom prst="rect">
            <a:avLst/>
          </a:prstGeom>
          <a:noFill/>
        </p:spPr>
        <p:txBody>
          <a:bodyPr wrap="square" lIns="182880" tIns="146304" rIns="182880" bIns="146304" rtlCol="0">
            <a:spAutoFit/>
          </a:bodyPr>
          <a:lstStyle/>
          <a:p>
            <a:pPr marL="457200" indent="-457200">
              <a:buFont typeface="+mj-lt"/>
              <a:buAutoNum type="arabicPeriod"/>
            </a:pPr>
            <a:r>
              <a:rPr lang="en-US" sz="2400" dirty="0">
                <a:solidFill>
                  <a:srgbClr val="484848"/>
                </a:solidFill>
                <a:latin typeface="+mj-lt"/>
              </a:rPr>
              <a:t>Identify every component that renders something based on that state.</a:t>
            </a:r>
          </a:p>
          <a:p>
            <a:pPr marL="457200" indent="-457200">
              <a:buFont typeface="+mj-lt"/>
              <a:buAutoNum type="arabicPeriod"/>
            </a:pPr>
            <a:r>
              <a:rPr lang="en-US" sz="2400" dirty="0">
                <a:solidFill>
                  <a:srgbClr val="484848"/>
                </a:solidFill>
                <a:latin typeface="+mj-lt"/>
              </a:rPr>
              <a:t>Find a common owner component</a:t>
            </a:r>
          </a:p>
          <a:p>
            <a:pPr marL="457200" indent="-457200">
              <a:buFont typeface="+mj-lt"/>
              <a:buAutoNum type="arabicPeriod"/>
            </a:pPr>
            <a:r>
              <a:rPr lang="en-US" sz="2400" dirty="0">
                <a:solidFill>
                  <a:srgbClr val="484848"/>
                </a:solidFill>
                <a:latin typeface="+mj-lt"/>
              </a:rPr>
              <a:t>Either the common owner or another component higher up in the hierarchy should own the state</a:t>
            </a:r>
          </a:p>
          <a:p>
            <a:pPr marL="457200" indent="-457200">
              <a:buFont typeface="+mj-lt"/>
              <a:buAutoNum type="arabicPeriod"/>
            </a:pPr>
            <a:r>
              <a:rPr lang="en-US" sz="2400" dirty="0">
                <a:solidFill>
                  <a:srgbClr val="484848"/>
                </a:solidFill>
                <a:latin typeface="+mj-lt"/>
              </a:rPr>
              <a:t>If you can't find a component where it makes sense to own the state, create a new component simply for holding the state and add it somewhere in the hierarchy above the common owner component</a:t>
            </a:r>
          </a:p>
          <a:p>
            <a:endParaRPr lang="en-US" sz="1600" dirty="0">
              <a:solidFill>
                <a:srgbClr val="484848"/>
              </a:solidFill>
              <a:latin typeface="+mj-lt"/>
            </a:endParaRPr>
          </a:p>
        </p:txBody>
      </p:sp>
    </p:spTree>
    <p:extLst>
      <p:ext uri="{BB962C8B-B14F-4D97-AF65-F5344CB8AC3E}">
        <p14:creationId xmlns:p14="http://schemas.microsoft.com/office/powerpoint/2010/main" val="2392881227"/>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8b796c41-22f8-4e5f-a4f6-26e92db7f69d"/>
    <ds:schemaRef ds:uri="http://www.w3.org/XML/1998/namespac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6E8A2FE0-1C62-48D1-8730-EC08CA4FE8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1869</TotalTime>
  <Words>1557</Words>
  <Application>Microsoft Office PowerPoint</Application>
  <PresentationFormat>Custom</PresentationFormat>
  <Paragraphs>266</Paragraphs>
  <Slides>15</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Calibri</vt:lpstr>
      <vt:lpstr>Consolas</vt:lpstr>
      <vt:lpstr>proxima-nova</vt:lpstr>
      <vt:lpstr>Segoe UI</vt:lpstr>
      <vt:lpstr>Segoe UI Light</vt:lpstr>
      <vt:lpstr>Source Code Pro</vt:lpstr>
      <vt:lpstr>source-code-pro</vt:lpstr>
      <vt:lpstr>Wingdings</vt:lpstr>
      <vt:lpstr>5-30719_SharePoint_Team_Template_Light</vt:lpstr>
      <vt:lpstr>Getting started with SharePoint Framework</vt:lpstr>
      <vt:lpstr>Agenda</vt:lpstr>
      <vt:lpstr>Steps to design and build React based web parts</vt:lpstr>
      <vt:lpstr>React Design Principles</vt:lpstr>
      <vt:lpstr>Building In React</vt:lpstr>
      <vt:lpstr>1. Break The UI Into A Component Hierarchy</vt:lpstr>
      <vt:lpstr>2. Build A Static Version in React</vt:lpstr>
      <vt:lpstr>Step 3: Identify The Minimal (but complete) Representation Of UI State </vt:lpstr>
      <vt:lpstr>Step 4: Identify Where Your State Should Live </vt:lpstr>
      <vt:lpstr>Step 5: Add Inverse Data Flow </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React implementation for building web parts</dc:title>
  <dc:subject>&lt;Speech title here&gt;</dc:subject>
  <dc:creator>Vesa Juvonen;Todd Baginski</dc:creator>
  <cp:keywords>SharePoint, PnP</cp:keywords>
  <dc:description>Template: _x000d_
Formatting: _x000d_
Audience Type:</dc:description>
  <cp:lastModifiedBy>Todd Baginski</cp:lastModifiedBy>
  <cp:revision>23</cp:revision>
  <dcterms:created xsi:type="dcterms:W3CDTF">2016-10-24T10:18:28Z</dcterms:created>
  <dcterms:modified xsi:type="dcterms:W3CDTF">2017-05-03T16:30:50Z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